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sldIdLst>
    <p:sldId id="256" r:id="rId2"/>
    <p:sldId id="332" r:id="rId3"/>
    <p:sldId id="311" r:id="rId4"/>
    <p:sldId id="322" r:id="rId5"/>
    <p:sldId id="323" r:id="rId6"/>
    <p:sldId id="312" r:id="rId7"/>
    <p:sldId id="313" r:id="rId8"/>
    <p:sldId id="314" r:id="rId9"/>
    <p:sldId id="315" r:id="rId10"/>
    <p:sldId id="258" r:id="rId11"/>
    <p:sldId id="273" r:id="rId12"/>
    <p:sldId id="325" r:id="rId13"/>
    <p:sldId id="326" r:id="rId14"/>
    <p:sldId id="327" r:id="rId15"/>
    <p:sldId id="328" r:id="rId16"/>
    <p:sldId id="330" r:id="rId17"/>
    <p:sldId id="329" r:id="rId18"/>
    <p:sldId id="276" r:id="rId19"/>
    <p:sldId id="317" r:id="rId20"/>
    <p:sldId id="318" r:id="rId21"/>
    <p:sldId id="319" r:id="rId22"/>
    <p:sldId id="320" r:id="rId23"/>
    <p:sldId id="321" r:id="rId24"/>
    <p:sldId id="285" r:id="rId25"/>
    <p:sldId id="300" r:id="rId26"/>
    <p:sldId id="301" r:id="rId27"/>
    <p:sldId id="302" r:id="rId28"/>
    <p:sldId id="277" r:id="rId29"/>
    <p:sldId id="278" r:id="rId30"/>
    <p:sldId id="279" r:id="rId31"/>
    <p:sldId id="283" r:id="rId32"/>
    <p:sldId id="281" r:id="rId33"/>
    <p:sldId id="282" r:id="rId34"/>
    <p:sldId id="280" r:id="rId35"/>
    <p:sldId id="287" r:id="rId36"/>
    <p:sldId id="259" r:id="rId37"/>
    <p:sldId id="288" r:id="rId38"/>
    <p:sldId id="289" r:id="rId39"/>
    <p:sldId id="290" r:id="rId40"/>
    <p:sldId id="299" r:id="rId41"/>
    <p:sldId id="291" r:id="rId42"/>
    <p:sldId id="292" r:id="rId43"/>
    <p:sldId id="294" r:id="rId44"/>
    <p:sldId id="293" r:id="rId45"/>
    <p:sldId id="295" r:id="rId46"/>
    <p:sldId id="297" r:id="rId47"/>
    <p:sldId id="296" r:id="rId48"/>
    <p:sldId id="298" r:id="rId49"/>
    <p:sldId id="274" r:id="rId50"/>
    <p:sldId id="284" r:id="rId51"/>
    <p:sldId id="286" r:id="rId52"/>
    <p:sldId id="260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304" r:id="rId61"/>
    <p:sldId id="268" r:id="rId62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FA8"/>
    <a:srgbClr val="ECC6C6"/>
    <a:srgbClr val="FFB48F"/>
    <a:srgbClr val="EEC412"/>
    <a:srgbClr val="FF83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57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D0109-070F-4B1E-8106-B31C6B0B7ACD}" type="datetimeFigureOut">
              <a:rPr lang="pt-PT" smtClean="0"/>
              <a:pPr/>
              <a:t>21-10-2011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3C83F-70BC-4BDB-88BD-608609ACBA2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4322763"/>
            <a:ext cx="6438900" cy="1316037"/>
          </a:xfrm>
        </p:spPr>
        <p:txBody>
          <a:bodyPr/>
          <a:lstStyle>
            <a:lvl1pPr marL="0" indent="0" algn="r">
              <a:buFontTx/>
              <a:buNone/>
              <a:defRPr sz="2000" b="1"/>
            </a:lvl1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567A0-4D89-411F-8066-DCD63FF4100B}" type="slidenum">
              <a:rPr lang="pt-PT"/>
              <a:pPr/>
              <a:t>‹nº›</a:t>
            </a:fld>
            <a:endParaRPr lang="pt-PT"/>
          </a:p>
        </p:txBody>
      </p:sp>
      <p:pic>
        <p:nvPicPr>
          <p:cNvPr id="5127" name="Picture 7" descr="esfeera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460375"/>
            <a:ext cx="1079500" cy="10795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125" y="231775"/>
            <a:ext cx="1177925" cy="1177925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139825"/>
            <a:ext cx="3944937" cy="879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2305E-AD98-48DE-AB2D-9DFF6FD90C9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56E9E-2E8C-48D3-9B81-D183CC65006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85C4F-1FB5-4F0C-A96F-5FA124D17CC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86F8-CDFC-41B0-8D3C-76980BB5619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CC6C-2EB0-43FE-AA18-85D67BD0A5FB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D35C-5B7D-4B39-996F-1D8EBF07266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5C973-C7D4-4BAF-A5EF-81DF4DC0BF4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7363-307E-4BAD-90F9-1004DB9AD91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D17E-72B3-41E9-AC68-6D1B70B646C0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2967-D4A9-4319-8AFF-DF152EF4DE5F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CC6666"/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C6666"/>
                </a:solidFill>
                <a:latin typeface="+mj-lt"/>
              </a:defRPr>
            </a:lvl1pPr>
          </a:lstStyle>
          <a:p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CC6666"/>
                </a:solidFill>
                <a:latin typeface="+mj-lt"/>
              </a:defRPr>
            </a:lvl1pPr>
          </a:lstStyle>
          <a:p>
            <a:fld id="{606662A5-454B-4287-94B3-9489DC99849C}" type="slidenum">
              <a:rPr lang="pt-PT"/>
              <a:pPr/>
              <a:t>‹nº›</a:t>
            </a:fld>
            <a:endParaRPr lang="pt-P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76200"/>
          </a:xfrm>
          <a:prstGeom prst="rect">
            <a:avLst/>
          </a:prstGeom>
          <a:gradFill rotWithShape="0">
            <a:gsLst>
              <a:gs pos="0">
                <a:srgbClr val="AB4F50"/>
              </a:gs>
              <a:gs pos="100000">
                <a:srgbClr val="F3D9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9338" y="42863"/>
            <a:ext cx="1676400" cy="774700"/>
          </a:xfrm>
          <a:prstGeom prst="rect">
            <a:avLst/>
          </a:prstGeom>
          <a:noFill/>
        </p:spPr>
      </p:pic>
      <p:pic>
        <p:nvPicPr>
          <p:cNvPr id="4105" name="Picture 9" descr="esfeera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571625"/>
            <a:ext cx="261938" cy="261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666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3.bp.blogspot.com/_5YgoHXYC9iE/TKoBRGoAcfI/AAAAAAAAAr4/zMVKCNXql9I/s1600/parteDeCima.png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wellsphere.com/linkOut.s?link=http://2.bp.blogspot.com/_6XJbCjC1VE4/TBpnBYb48yI/AAAAAAAAASo/daZYQ7p0edg/s1600/Wellness+Pills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hyperlink" Target="http://images.google.pt/imgres?imgurl=http://farmais.net/images/alcachofra03.jpg&amp;imgrefurl=http://farmais.net/terap%C3%AAutica-chas-c-267_418.html&amp;usg=__Cfi7gGWinW6x3RtWPthAb3D4PTw=&amp;h=533&amp;w=400&amp;sz=55&amp;hl=pt-PT&amp;start=1&amp;tbnid=8d2TpHtSZFN8eM:&amp;tbnh=132&amp;tbnw=99&amp;prev=/images?q=alcachofra&amp;gbv=2&amp;hl=pt-PT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5.jpeg"/><Relationship Id="rId9" Type="http://schemas.openxmlformats.org/officeDocument/2006/relationships/hyperlink" Target="http://images.google.pt/imgres?imgurl=http://www.paginarural.com.br/Imagens/Imagens/0001OUTUBRO/TomateAkrai.gif&amp;imgrefurl=http://www.paginarural.com.br/noticias_detalhes.php?id=79890&amp;usg=__MvZZgDQIzKHJ6T-9GWVckAj2P_Y=&amp;h=348&amp;w=270&amp;sz=64&amp;hl=pt-PT&amp;start=12&amp;tbnid=xcTfETFIofKLbM:&amp;tbnh=120&amp;tbnw=93&amp;prev=/images?q=tomate&amp;gbv=2&amp;hl=pt-PT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hyperlink" Target="http://images.google.pt/imgres?imgurl=http://www.quitandinha.com/images/DSC04542.jpg&amp;imgrefurl=http://www.quitandinha.com/product_info.php?products_id=3489&amp;usg=__8C11WCzL7gRUQcVD5vPplNTIDf8=&amp;h=350&amp;w=350&amp;sz=57&amp;hl=pt-PT&amp;start=157&amp;um=1&amp;tbnid=BpPmTlwvHJShZM:&amp;tbnh=120&amp;tbnw=120&amp;prev=/images?q=carnes&amp;ndsp=20&amp;hl=pt-PT&amp;sa=N&amp;start=140&amp;um=1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hyperlink" Target="http://images.google.pt/imgres?imgurl=http://1.bp.blogspot.com/_LYXnCIp1QDE/SAKbSluWqWI/AAAAAAAAAKg/c-oQRRFSDWU/s320/raspberries3.jpg&amp;imgrefurl=http://umoutropontodevista.blogspot.com/2008_04_01_archive.html&amp;usg=__UguIg2rhRgh2oCfF3-HcBOEM2Qo=&amp;h=296&amp;w=300&amp;sz=32&amp;hl=pt-PT&amp;start=57&amp;tbnid=0kL_fUp_rh_IXM:&amp;tbnh=114&amp;tbnw=116&amp;prev=/images?q=antioxidantes+alimentares+naturais&amp;gbv=2&amp;ndsp=20&amp;hl=pt-PT&amp;sa=N&amp;start=40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images.google.pt/imgres?imgurl=http://2.bp.blogspot.com/_aEgTedPqUK4/Sa8gL7TRH7I/AAAAAAAARMo/s24_vaFYt08/s320/doriana+1.jpg&amp;imgrefurl=http://mundodasmarcas.blogspot.com/2006/06/doriana-d-gosto-ter-sade-assim.html&amp;usg=__TVKop_3PXNsKn6bWRJ02YkUenNs=&amp;h=199&amp;w=200&amp;sz=11&amp;hl=pt-PT&amp;start=1&amp;tbnid=PYM54E-78vK4KM:&amp;tbnh=103&amp;tbnw=104&amp;prev=/images?q=Margarinas+enriquecidas&amp;gbv=2&amp;hl=pt-PT" TargetMode="External"/><Relationship Id="rId7" Type="http://schemas.openxmlformats.org/officeDocument/2006/relationships/image" Target="../media/image56.jpeg"/><Relationship Id="rId12" Type="http://schemas.openxmlformats.org/officeDocument/2006/relationships/image" Target="../media/image6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9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hyperlink" Target="http://www.wdexpo.org/wp-content/uploads/2008/09/dannonlightnfit.jpg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images.google.pt/imgres?imgurl=http://sandra.uphost.com.br/Plantas/BETERRABA/beetwhite.jpg&amp;imgrefurl=http://produto.mercadolivre.com.br/MLB-69400838-sementes-de-beterraba-branca-heirloom-mudas-vegetais-jardim-_JM&amp;usg=__X9DTySX1DmMtuJzuT3JoRHF4YhA=&amp;h=479&amp;w=640&amp;sz=101&amp;hl=pt-PT&amp;start=23&amp;tbnid=HGc-XgOVH9Y_eM:&amp;tbnh=103&amp;tbnw=137&amp;prev=/images?q=PLANTAS+RICAS+FERRO&amp;gbv=2&amp;ndsp=20&amp;hl=pt-PT&amp;sa=N&amp;start=20" TargetMode="External"/><Relationship Id="rId10" Type="http://schemas.openxmlformats.org/officeDocument/2006/relationships/image" Target="../media/image68.jpeg"/><Relationship Id="rId4" Type="http://schemas.openxmlformats.org/officeDocument/2006/relationships/image" Target="../media/image63.jpeg"/><Relationship Id="rId9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at.feldman.com.br/wp-content/uploads/2009/03/manteiga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2936"/>
            <a:ext cx="9144000" cy="1152128"/>
          </a:xfrm>
        </p:spPr>
        <p:txBody>
          <a:bodyPr/>
          <a:lstStyle/>
          <a:p>
            <a:r>
              <a:rPr lang="pt-PT" sz="5400" dirty="0" smtClean="0">
                <a:latin typeface="Impact" pitchFamily="34" charset="0"/>
              </a:rPr>
              <a:t>NUTRACÊUTICA</a:t>
            </a:r>
            <a:r>
              <a:rPr lang="pt-PT" sz="6000" dirty="0" smtClean="0">
                <a:latin typeface="Impact" pitchFamily="34" charset="0"/>
              </a:rPr>
              <a:t>: </a:t>
            </a:r>
            <a:r>
              <a:rPr lang="pt-PT" dirty="0" smtClean="0">
                <a:latin typeface="Impact" pitchFamily="34" charset="0"/>
              </a:rPr>
              <a:t>as precauções em vista das alegações nutricionais e de saúde</a:t>
            </a:r>
            <a:endParaRPr lang="pt-PT" dirty="0">
              <a:latin typeface="Impac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22763"/>
            <a:ext cx="9144000" cy="2201862"/>
          </a:xfrm>
        </p:spPr>
        <p:txBody>
          <a:bodyPr/>
          <a:lstStyle/>
          <a:p>
            <a:pPr algn="ctr"/>
            <a:endParaRPr lang="pt-PT" sz="2800" dirty="0" smtClean="0"/>
          </a:p>
          <a:p>
            <a:pPr algn="ctr"/>
            <a:r>
              <a:rPr lang="pt-PT" sz="2800" dirty="0" smtClean="0">
                <a:solidFill>
                  <a:srgbClr val="ECC6C6"/>
                </a:solidFill>
                <a:latin typeface="Arial Rounded MT Bold" pitchFamily="34" charset="0"/>
              </a:rPr>
              <a:t>Mário Frota</a:t>
            </a:r>
          </a:p>
          <a:p>
            <a:pPr algn="ctr"/>
            <a:r>
              <a:rPr lang="pt-PT" sz="2400" dirty="0" smtClean="0">
                <a:solidFill>
                  <a:srgbClr val="BF8FA8"/>
                </a:solidFill>
              </a:rPr>
              <a:t>CEDC</a:t>
            </a:r>
            <a:r>
              <a:rPr lang="pt-PT" sz="2400" dirty="0" smtClean="0"/>
              <a:t> – </a:t>
            </a:r>
            <a:r>
              <a:rPr lang="pt-PT" b="0" dirty="0" smtClean="0">
                <a:solidFill>
                  <a:srgbClr val="ECC6C6"/>
                </a:solidFill>
              </a:rPr>
              <a:t>Centro de Estudos de Direito do Consumo</a:t>
            </a:r>
          </a:p>
          <a:p>
            <a:pPr algn="ctr"/>
            <a:r>
              <a:rPr lang="pt-PT" dirty="0" smtClean="0">
                <a:solidFill>
                  <a:srgbClr val="BF8FA8"/>
                </a:solidFill>
              </a:rPr>
              <a:t>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pt-PT" sz="4400" dirty="0" smtClean="0">
                <a:latin typeface="Impact" pitchFamily="34" charset="0"/>
              </a:rPr>
              <a:t>Alimentos funcionais ou </a:t>
            </a:r>
            <a:r>
              <a:rPr lang="pt-PT" sz="4400" dirty="0" err="1" smtClean="0">
                <a:latin typeface="Impact" pitchFamily="34" charset="0"/>
              </a:rPr>
              <a:t>nutracêuticos</a:t>
            </a:r>
            <a:endParaRPr lang="pt-PT" sz="4400" dirty="0" smtClean="0">
              <a:latin typeface="Impact" pitchFamily="34" charset="0"/>
            </a:endParaRPr>
          </a:p>
        </p:txBody>
      </p:sp>
      <p:sp>
        <p:nvSpPr>
          <p:cNvPr id="69635" name="Marcador de Posição de Conteúdo 2"/>
          <p:cNvSpPr>
            <a:spLocks noGrp="1"/>
          </p:cNvSpPr>
          <p:nvPr>
            <p:ph idx="1"/>
          </p:nvPr>
        </p:nvSpPr>
        <p:spPr>
          <a:xfrm>
            <a:off x="1" y="1989138"/>
            <a:ext cx="9036050" cy="4616450"/>
          </a:xfrm>
        </p:spPr>
        <p:txBody>
          <a:bodyPr/>
          <a:lstStyle/>
          <a:p>
            <a:r>
              <a:rPr lang="pt-PT" dirty="0" smtClean="0"/>
              <a:t>"</a:t>
            </a:r>
            <a:r>
              <a:rPr lang="pt-PT" b="1" dirty="0" err="1" smtClean="0">
                <a:solidFill>
                  <a:srgbClr val="FFB48F"/>
                </a:solidFill>
                <a:latin typeface="Impact" pitchFamily="34" charset="0"/>
              </a:rPr>
              <a:t>Nutracêutico</a:t>
            </a:r>
            <a:r>
              <a:rPr lang="pt-PT" dirty="0" smtClean="0"/>
              <a:t>" é um produto nutricional que 			   se alega ter valor terapêutico </a:t>
            </a:r>
          </a:p>
          <a:p>
            <a:endParaRPr lang="pt-PT" dirty="0" smtClean="0"/>
          </a:p>
          <a:p>
            <a:r>
              <a:rPr lang="pt-PT" sz="3600" b="1" dirty="0" err="1" smtClean="0">
                <a:solidFill>
                  <a:srgbClr val="FFB48F"/>
                </a:solidFill>
                <a:latin typeface="Impact" pitchFamily="34" charset="0"/>
              </a:rPr>
              <a:t>Nutracêutica</a:t>
            </a:r>
            <a:r>
              <a:rPr lang="pt-PT" dirty="0" smtClean="0"/>
              <a:t> é considerada por alguns 				   como uma nova disciplina 				   </a:t>
            </a:r>
            <a:r>
              <a:rPr lang="pt-PT" dirty="0" err="1" smtClean="0"/>
              <a:t>científico-terapêutica</a:t>
            </a:r>
            <a:endParaRPr lang="pt-PT" dirty="0" smtClean="0"/>
          </a:p>
          <a:p>
            <a:endParaRPr lang="pt-PT" dirty="0" smtClean="0"/>
          </a:p>
          <a:p>
            <a:pPr algn="ctr">
              <a:buFontTx/>
              <a:buNone/>
            </a:pPr>
            <a:r>
              <a:rPr lang="pt-PT" dirty="0" smtClean="0">
                <a:solidFill>
                  <a:srgbClr val="FFB48F"/>
                </a:solidFill>
                <a:latin typeface="Impact" pitchFamily="34" charset="0"/>
              </a:rPr>
              <a:t>"</a:t>
            </a:r>
            <a:r>
              <a:rPr lang="pt-PT" sz="4000" b="1" dirty="0" err="1" smtClean="0">
                <a:solidFill>
                  <a:srgbClr val="FFB48F"/>
                </a:solidFill>
                <a:latin typeface="Impact" pitchFamily="34" charset="0"/>
              </a:rPr>
              <a:t>nutri</a:t>
            </a:r>
            <a:r>
              <a:rPr lang="pt-PT" dirty="0" err="1" smtClean="0">
                <a:solidFill>
                  <a:srgbClr val="FFB48F"/>
                </a:solidFill>
                <a:latin typeface="Impact" pitchFamily="34" charset="0"/>
              </a:rPr>
              <a:t>“</a:t>
            </a:r>
            <a:r>
              <a:rPr lang="pt-PT" dirty="0" smtClean="0">
                <a:solidFill>
                  <a:srgbClr val="FFB48F"/>
                </a:solidFill>
                <a:latin typeface="Impact" pitchFamily="34" charset="0"/>
              </a:rPr>
              <a:t> </a:t>
            </a:r>
            <a:r>
              <a:rPr lang="pt-PT" dirty="0" smtClean="0"/>
              <a:t>(nutriente) </a:t>
            </a:r>
            <a:r>
              <a:rPr lang="pt-PT" sz="4000" b="1" dirty="0" smtClean="0"/>
              <a:t>+</a:t>
            </a:r>
            <a:r>
              <a:rPr lang="pt-PT" dirty="0" smtClean="0"/>
              <a:t> </a:t>
            </a:r>
            <a:r>
              <a:rPr lang="pt-PT" dirty="0" smtClean="0">
                <a:solidFill>
                  <a:srgbClr val="FFB48F"/>
                </a:solidFill>
              </a:rPr>
              <a:t>“</a:t>
            </a:r>
            <a:r>
              <a:rPr lang="pt-PT" sz="4000" b="1" dirty="0" err="1" smtClean="0">
                <a:solidFill>
                  <a:srgbClr val="FFB48F"/>
                </a:solidFill>
                <a:latin typeface="Impact" pitchFamily="34" charset="0"/>
              </a:rPr>
              <a:t>cêutico</a:t>
            </a:r>
            <a:r>
              <a:rPr lang="pt-PT" dirty="0" smtClean="0">
                <a:solidFill>
                  <a:srgbClr val="FFB48F"/>
                </a:solidFill>
                <a:latin typeface="Impact" pitchFamily="34" charset="0"/>
              </a:rPr>
              <a:t>" </a:t>
            </a:r>
            <a:r>
              <a:rPr lang="pt-PT" dirty="0" smtClean="0"/>
              <a:t>(farmacêutico)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941168"/>
          </a:xfrm>
        </p:spPr>
        <p:txBody>
          <a:bodyPr/>
          <a:lstStyle/>
          <a:p>
            <a:r>
              <a:rPr lang="pt-PT" sz="2400" dirty="0" smtClean="0"/>
              <a:t>O termo </a:t>
            </a:r>
            <a:r>
              <a:rPr lang="pt-PT" sz="2400" b="1" dirty="0" smtClean="0"/>
              <a:t>alimento funcional</a:t>
            </a:r>
            <a:r>
              <a:rPr lang="pt-PT" sz="2400" dirty="0" smtClean="0"/>
              <a:t> aparece em 1980 no Japão, quando o governo japonês se propôs reduzir os custos com os seguros saúde. 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Pretendia reduzir-se as despesas com medicamentos. Para tanto se implantou um programa denominado FOSHU (sigla em inglês, que quer dizer comida com fim específico de melhorar a saúde), que consistia em avaliar que alimentos enriquecidos trariam benefícios comprovados à saúde da população, cumprindo funções específicas no organismo. 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 smtClean="0">
                <a:solidFill>
                  <a:srgbClr val="FFC000"/>
                </a:solidFill>
                <a:latin typeface="Impact" pitchFamily="34" charset="0"/>
              </a:rPr>
              <a:t> </a:t>
            </a:r>
            <a:r>
              <a:rPr lang="pt-PT" sz="4400" dirty="0">
                <a:solidFill>
                  <a:srgbClr val="FFC000"/>
                </a:solidFill>
                <a:latin typeface="Impact" pitchFamily="34" charset="0"/>
              </a:rPr>
              <a:t>"Alegação nutricional</a:t>
            </a:r>
            <a:r>
              <a:rPr lang="pt-PT" sz="4400" dirty="0" smtClean="0">
                <a:solidFill>
                  <a:srgbClr val="FFC000"/>
                </a:solidFill>
                <a:latin typeface="Impact" pitchFamily="34" charset="0"/>
              </a:rPr>
              <a:t>"</a:t>
            </a:r>
            <a:endParaRPr lang="en-GB" sz="44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PT" sz="2400" b="1" dirty="0" smtClean="0">
                <a:solidFill>
                  <a:srgbClr val="E1C787"/>
                </a:solidFill>
                <a:latin typeface="+mn-lt"/>
                <a:ea typeface="+mn-ea"/>
                <a:cs typeface="+mn-cs"/>
              </a:rPr>
              <a:t>qualquer </a:t>
            </a:r>
            <a:r>
              <a:rPr lang="pt-PT" sz="2400" b="1" dirty="0">
                <a:solidFill>
                  <a:srgbClr val="E1C787"/>
                </a:solidFill>
                <a:latin typeface="+mn-lt"/>
                <a:ea typeface="+mn-ea"/>
                <a:cs typeface="+mn-cs"/>
              </a:rPr>
              <a:t>alegação que declare, sugira ou implique que um alimento possui propriedades nutricionais benéficas particulares devido:</a:t>
            </a:r>
            <a:endParaRPr lang="en-GB" sz="2400" b="1" dirty="0">
              <a:solidFill>
                <a:srgbClr val="E1C787"/>
              </a:solidFill>
              <a:latin typeface="+mn-lt"/>
              <a:ea typeface="+mn-ea"/>
              <a:cs typeface="+mn-cs"/>
            </a:endParaRPr>
          </a:p>
          <a:p>
            <a:r>
              <a:rPr lang="pt-PT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pt-PT" sz="2400" b="1" dirty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À energia (valor calórico) que:</a:t>
            </a:r>
            <a:endParaRPr lang="en-GB" sz="2400" b="1" dirty="0">
              <a:solidFill>
                <a:srgbClr val="CFA53D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i) fornece,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pt-PT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fornece com um valor reduzido ou aumentado, ou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pt-PT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não fornece, e/ou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pt-PT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pt-PT" sz="2400" b="1" dirty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Aos nutrientes ou outras substâncias que:</a:t>
            </a:r>
            <a:endParaRPr lang="en-GB" sz="2400" b="1" dirty="0">
              <a:solidFill>
                <a:srgbClr val="CFA53D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>
                <a:solidFill>
                  <a:srgbClr val="EBDAAF"/>
                </a:solidFill>
                <a:latin typeface="+mn-lt"/>
                <a:ea typeface="+mn-ea"/>
                <a:cs typeface="+mn-cs"/>
              </a:rPr>
              <a:t>i) contém,</a:t>
            </a:r>
            <a:endParaRPr lang="en-GB" sz="2000" b="1" dirty="0">
              <a:solidFill>
                <a:srgbClr val="EBDAAF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pt-PT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contém em proporção reduzida ou aumentada, ou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pt-PT" sz="20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pt-PT" sz="2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não contém;</a:t>
            </a:r>
            <a:endParaRPr lang="en-GB" sz="2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400" dirty="0">
                <a:solidFill>
                  <a:srgbClr val="FFC000"/>
                </a:solidFill>
                <a:latin typeface="Impact" pitchFamily="34" charset="0"/>
              </a:rPr>
              <a:t>"Alegação de saúde</a:t>
            </a:r>
            <a:r>
              <a:rPr lang="pt-PT" sz="5400" dirty="0" smtClean="0">
                <a:solidFill>
                  <a:srgbClr val="FFC000"/>
                </a:solidFill>
                <a:latin typeface="Impact" pitchFamily="34" charset="0"/>
              </a:rPr>
              <a:t>"</a:t>
            </a:r>
            <a:endParaRPr lang="en-GB" sz="54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pPr>
              <a:buNone/>
            </a:pPr>
            <a:r>
              <a:rPr lang="pt-PT" sz="2400" dirty="0"/>
              <a:t>	</a:t>
            </a:r>
            <a:endParaRPr lang="pt-PT" sz="2400" dirty="0" smtClean="0"/>
          </a:p>
          <a:p>
            <a:pPr>
              <a:buNone/>
            </a:pPr>
            <a:endParaRPr lang="pt-PT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PT" sz="2400" b="1" dirty="0" smtClean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qualquer </a:t>
            </a:r>
            <a:r>
              <a:rPr lang="pt-PT" sz="2400" b="1" dirty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alegação que declare, sugira ou implique a existência de uma relação entre uma categoria de alimentos, um alimento ou um dos seus constituintes e a </a:t>
            </a:r>
            <a:r>
              <a:rPr lang="pt-PT" sz="2400" b="1" dirty="0" smtClean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saúde</a:t>
            </a:r>
            <a:endParaRPr lang="en-GB" sz="2400" b="1" dirty="0">
              <a:solidFill>
                <a:srgbClr val="CFA53D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91952"/>
          </a:xfrm>
        </p:spPr>
        <p:txBody>
          <a:bodyPr/>
          <a:lstStyle/>
          <a:p>
            <a:pPr algn="ctr"/>
            <a:r>
              <a:rPr lang="pt-PT" sz="4000" dirty="0">
                <a:solidFill>
                  <a:srgbClr val="FFC000"/>
                </a:solidFill>
              </a:rPr>
              <a:t>"</a:t>
            </a:r>
            <a:r>
              <a:rPr lang="pt-PT" sz="4000" dirty="0">
                <a:solidFill>
                  <a:srgbClr val="FFC000"/>
                </a:solidFill>
                <a:latin typeface="Impact" pitchFamily="34" charset="0"/>
              </a:rPr>
              <a:t>Alegação de redução de um risco de doença</a:t>
            </a:r>
            <a:r>
              <a:rPr lang="pt-PT" sz="4000" dirty="0" smtClean="0">
                <a:solidFill>
                  <a:srgbClr val="FFC000"/>
                </a:solidFill>
                <a:latin typeface="Impact" pitchFamily="34" charset="0"/>
              </a:rPr>
              <a:t>"</a:t>
            </a:r>
            <a:endParaRPr lang="en-GB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2852936"/>
            <a:ext cx="7918648" cy="3243064"/>
          </a:xfrm>
        </p:spPr>
        <p:txBody>
          <a:bodyPr/>
          <a:lstStyle/>
          <a:p>
            <a:pPr>
              <a:buNone/>
            </a:pPr>
            <a:r>
              <a:rPr lang="pt-PT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PT" sz="2400" b="1" dirty="0" smtClean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qualquer </a:t>
            </a:r>
            <a:r>
              <a:rPr lang="pt-PT" sz="2400" b="1" dirty="0">
                <a:solidFill>
                  <a:srgbClr val="CFA53D"/>
                </a:solidFill>
                <a:latin typeface="+mn-lt"/>
                <a:ea typeface="+mn-ea"/>
                <a:cs typeface="+mn-cs"/>
              </a:rPr>
              <a:t>alegação de saúde que declare, sugira ou implique que o consumo de uma categoria de alimentos, de um alimento ou de um dos seus constituintes reduz significativamente um factor de risco de aparecimento de uma doença humana;</a:t>
            </a:r>
            <a:endParaRPr lang="en-GB" sz="2400" b="1" dirty="0">
              <a:solidFill>
                <a:srgbClr val="CFA53D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752600"/>
          </a:xfrm>
        </p:spPr>
        <p:txBody>
          <a:bodyPr/>
          <a:lstStyle/>
          <a:p>
            <a:pPr algn="ctr"/>
            <a:r>
              <a:rPr lang="pt-PT" sz="4000" dirty="0" smtClean="0">
                <a:solidFill>
                  <a:srgbClr val="ECC6C6"/>
                </a:solidFill>
                <a:latin typeface="Impact" pitchFamily="34" charset="0"/>
              </a:rPr>
              <a:t>ESTUDOS PROMOVIDOS </a:t>
            </a:r>
            <a:br>
              <a:rPr lang="pt-PT" sz="4000" dirty="0" smtClean="0">
                <a:solidFill>
                  <a:srgbClr val="ECC6C6"/>
                </a:solidFill>
                <a:latin typeface="Impact" pitchFamily="34" charset="0"/>
              </a:rPr>
            </a:br>
            <a:r>
              <a:rPr lang="pt-PT" sz="4000" dirty="0" smtClean="0">
                <a:solidFill>
                  <a:srgbClr val="ECC6C6"/>
                </a:solidFill>
                <a:latin typeface="Impact" pitchFamily="34" charset="0"/>
              </a:rPr>
              <a:t>PELA UNIÃO EUROPEIA</a:t>
            </a:r>
            <a:br>
              <a:rPr lang="pt-PT" sz="4000" dirty="0" smtClean="0">
                <a:solidFill>
                  <a:srgbClr val="ECC6C6"/>
                </a:solidFill>
                <a:latin typeface="Impact" pitchFamily="34" charset="0"/>
              </a:rPr>
            </a:br>
            <a:r>
              <a:rPr lang="pt-PT" sz="4000" dirty="0" smtClean="0">
                <a:solidFill>
                  <a:srgbClr val="ECC6C6"/>
                </a:solidFill>
                <a:latin typeface="Impact" pitchFamily="34" charset="0"/>
              </a:rPr>
              <a:t>INFIRMAM ALEGAÇÕES</a:t>
            </a:r>
            <a:endParaRPr lang="en-GB" sz="4000" dirty="0">
              <a:solidFill>
                <a:srgbClr val="ECC6C6"/>
              </a:solidFill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PT" sz="2400" b="1" i="1" dirty="0" smtClean="0">
                <a:solidFill>
                  <a:srgbClr val="EBDAAF"/>
                </a:solidFill>
              </a:rPr>
              <a:t>Os bífidos ajudam o sistema imunitário</a:t>
            </a:r>
            <a:r>
              <a:rPr lang="pt-PT" sz="2400" i="1" dirty="0" smtClean="0"/>
              <a:t>?</a:t>
            </a:r>
            <a:r>
              <a:rPr lang="pt-PT" sz="2400" dirty="0" smtClean="0"/>
              <a:t> </a:t>
            </a:r>
            <a:r>
              <a:rPr lang="pt-PT" sz="2400" b="1" dirty="0" smtClean="0">
                <a:solidFill>
                  <a:srgbClr val="CFA53D"/>
                </a:solidFill>
              </a:rPr>
              <a:t>Falso.</a:t>
            </a:r>
          </a:p>
          <a:p>
            <a:pPr>
              <a:buNone/>
            </a:pPr>
            <a:r>
              <a:rPr lang="pt-PT" sz="2400" dirty="0" smtClean="0"/>
              <a:t> </a:t>
            </a:r>
          </a:p>
          <a:p>
            <a:r>
              <a:rPr lang="pt-PT" sz="2400" i="1" dirty="0" smtClean="0">
                <a:solidFill>
                  <a:srgbClr val="EBDAAF"/>
                </a:solidFill>
              </a:rPr>
              <a:t>A </a:t>
            </a:r>
            <a:r>
              <a:rPr lang="pt-PT" sz="2400" b="1" i="1" dirty="0" err="1" smtClean="0">
                <a:solidFill>
                  <a:srgbClr val="EBDAAF"/>
                </a:solidFill>
              </a:rPr>
              <a:t>capsaicina</a:t>
            </a:r>
            <a:r>
              <a:rPr lang="pt-PT" sz="2400" i="1" dirty="0" smtClean="0">
                <a:solidFill>
                  <a:srgbClr val="EBDAAF"/>
                </a:solidFill>
              </a:rPr>
              <a:t> ajuda a manter o peso</a:t>
            </a:r>
            <a:r>
              <a:rPr lang="pt-PT" sz="2400" i="1" dirty="0" smtClean="0"/>
              <a:t>?</a:t>
            </a:r>
            <a:r>
              <a:rPr lang="pt-PT" sz="2400" dirty="0" smtClean="0"/>
              <a:t> </a:t>
            </a:r>
            <a:r>
              <a:rPr lang="pt-PT" sz="2400" b="1" dirty="0" smtClean="0">
                <a:solidFill>
                  <a:srgbClr val="CFA53D"/>
                </a:solidFill>
              </a:rPr>
              <a:t>Falso</a:t>
            </a:r>
            <a:r>
              <a:rPr lang="pt-PT" sz="2400" dirty="0" smtClean="0">
                <a:solidFill>
                  <a:srgbClr val="CFA53D"/>
                </a:solidFill>
              </a:rPr>
              <a:t>.</a:t>
            </a:r>
          </a:p>
          <a:p>
            <a:pPr>
              <a:buNone/>
            </a:pPr>
            <a:r>
              <a:rPr lang="pt-PT" sz="2400" dirty="0" smtClean="0"/>
              <a:t> </a:t>
            </a:r>
          </a:p>
          <a:p>
            <a:r>
              <a:rPr lang="pt-PT" sz="2400" dirty="0" smtClean="0"/>
              <a:t>Eis algumas dentre milhares de alegações de saúde, feitas em campanhas publicitárias de alimentos e suplementos nutricionais, analisadas pela União Europeia (UE).</a:t>
            </a:r>
          </a:p>
          <a:p>
            <a:pPr>
              <a:buNone/>
            </a:pPr>
            <a:r>
              <a:rPr lang="pt-PT" sz="2400" dirty="0" smtClean="0"/>
              <a:t> </a:t>
            </a:r>
          </a:p>
          <a:p>
            <a:r>
              <a:rPr lang="pt-PT" sz="2400" dirty="0" smtClean="0"/>
              <a:t>A esmagadora maioria (80%) não tem sustentação científica ou é demasiado genérica para receber o selo de aprovação das instituições de saúde europeias</a:t>
            </a:r>
            <a:endParaRPr lang="en-GB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8850" name="Picture 2" descr="http://www.parmaitaly.com/foto/efsa1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8604448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688160"/>
          </a:xfrm>
        </p:spPr>
        <p:txBody>
          <a:bodyPr/>
          <a:lstStyle/>
          <a:p>
            <a:endParaRPr lang="pt-PT" sz="2400" dirty="0" smtClean="0"/>
          </a:p>
          <a:p>
            <a:endParaRPr lang="pt-PT" sz="2400" dirty="0" smtClean="0"/>
          </a:p>
          <a:p>
            <a:r>
              <a:rPr lang="pt-PT" sz="2400" dirty="0" smtClean="0"/>
              <a:t>Ao longo do estudo foram analisadas 2758 substâncias, para verificar se produzem os benefícios alegados na publicidade. A </a:t>
            </a:r>
            <a:r>
              <a:rPr lang="pt-PT" sz="2400" b="1" dirty="0" smtClean="0"/>
              <a:t>Agência Europeia de Segurança Alimentar </a:t>
            </a:r>
            <a:r>
              <a:rPr lang="pt-PT" sz="2400" dirty="0" smtClean="0"/>
              <a:t>(EFSA, sigla em inglês), responsável pelo relatório, baseou todas as suas decisões em conhecimentos científicos actuais e concluiu que cerca de 80% das alegações analisadas não têm sustentação na ciência…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83768" y="332656"/>
            <a:ext cx="4608512" cy="2780928"/>
          </a:xfrm>
        </p:spPr>
        <p:txBody>
          <a:bodyPr/>
          <a:lstStyle/>
          <a:p>
            <a:pPr algn="ctr">
              <a:buNone/>
            </a:pPr>
            <a:r>
              <a:rPr lang="pt-PT" dirty="0" smtClean="0"/>
              <a:t>	</a:t>
            </a:r>
            <a:r>
              <a:rPr lang="pt-PT" dirty="0" smtClean="0">
                <a:solidFill>
                  <a:srgbClr val="ECC6C6"/>
                </a:solidFill>
                <a:latin typeface="Impact" pitchFamily="34" charset="0"/>
              </a:rPr>
              <a:t>alimentos rotulados e publicitados na UE com alegações nutricionais e de saúde</a:t>
            </a:r>
          </a:p>
          <a:p>
            <a:endParaRPr lang="pt-PT" dirty="0"/>
          </a:p>
        </p:txBody>
      </p:sp>
      <p:pic>
        <p:nvPicPr>
          <p:cNvPr id="4" name="Picture 2" descr="http://jotagoncalves.files.wordpress.com/2008/08/imagem2.jpg"/>
          <p:cNvPicPr>
            <a:picLocks noChangeAspect="1" noChangeArrowheads="1"/>
          </p:cNvPicPr>
          <p:nvPr/>
        </p:nvPicPr>
        <p:blipFill>
          <a:blip r:embed="rId2" cstate="print"/>
          <a:srcRect t="12251" b="13471"/>
          <a:stretch>
            <a:fillRect/>
          </a:stretch>
        </p:blipFill>
        <p:spPr bwMode="auto">
          <a:xfrm>
            <a:off x="0" y="404664"/>
            <a:ext cx="2517052" cy="1440160"/>
          </a:xfrm>
          <a:prstGeom prst="rect">
            <a:avLst/>
          </a:prstGeom>
          <a:noFill/>
        </p:spPr>
      </p:pic>
      <p:pic>
        <p:nvPicPr>
          <p:cNvPr id="5" name="Picture 4" descr="http://crescer.globo.com/edic/124/comida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96952"/>
            <a:ext cx="2408885" cy="3861048"/>
          </a:xfrm>
          <a:prstGeom prst="rect">
            <a:avLst/>
          </a:prstGeom>
          <a:noFill/>
        </p:spPr>
      </p:pic>
      <p:pic>
        <p:nvPicPr>
          <p:cNvPr id="6" name="Picture 8" descr="http://3.bp.blogspot.com/-KdyCGtETccM/TeOUVh9PY3I/AAAAAAAAAHs/MaFXjoLUdBY/s1600/281%2BFOREVER%2BFREE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2996952"/>
            <a:ext cx="2411760" cy="3861048"/>
          </a:xfrm>
          <a:prstGeom prst="rect">
            <a:avLst/>
          </a:prstGeom>
          <a:noFill/>
        </p:spPr>
      </p:pic>
      <p:pic>
        <p:nvPicPr>
          <p:cNvPr id="7" name="Picture 10" descr="http://3.bp.blogspot.com/_5YgoHXYC9iE/TKoBRGoAcfI/AAAAAAAAAr4/zMVKCNXql9I/s320/parteDeCima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996952"/>
            <a:ext cx="3456384" cy="3861048"/>
          </a:xfrm>
          <a:prstGeom prst="rect">
            <a:avLst/>
          </a:prstGeom>
          <a:noFill/>
        </p:spPr>
      </p:pic>
      <p:pic>
        <p:nvPicPr>
          <p:cNvPr id="35842" name="Picture 2" descr="http://1.bp.blogspot.com/_w8oNWjvM-u4/TNMsZIYUFcI/AAAAAAAAAFA/vGL7thSfKQg/s1600/immun+age.jpg"/>
          <p:cNvPicPr>
            <a:picLocks noChangeAspect="1" noChangeArrowheads="1"/>
          </p:cNvPicPr>
          <p:nvPr/>
        </p:nvPicPr>
        <p:blipFill>
          <a:blip r:embed="rId7" cstate="print"/>
          <a:srcRect l="4767" t="10431" r="7539" b="10946"/>
          <a:stretch>
            <a:fillRect/>
          </a:stretch>
        </p:blipFill>
        <p:spPr bwMode="auto">
          <a:xfrm>
            <a:off x="7055768" y="836712"/>
            <a:ext cx="208823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5400" dirty="0" smtClean="0">
                <a:solidFill>
                  <a:srgbClr val="ECC6C6"/>
                </a:solidFill>
                <a:latin typeface="Impact" pitchFamily="34" charset="0"/>
              </a:rPr>
              <a:t>ALEGAÇÕES INFUNDADAS</a:t>
            </a:r>
            <a:endParaRPr lang="en-GB" sz="5400" dirty="0">
              <a:solidFill>
                <a:srgbClr val="ECC6C6"/>
              </a:solidFill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/>
          <a:lstStyle/>
          <a:p>
            <a:r>
              <a:rPr lang="pt-PT" sz="2800" b="1" dirty="0" smtClean="0"/>
              <a:t>Os bífidos ajudam o sistema imunitário: Falso. </a:t>
            </a:r>
          </a:p>
          <a:p>
            <a:r>
              <a:rPr lang="pt-PT" sz="2400" dirty="0" smtClean="0"/>
              <a:t>Cada empresa usa distintas </a:t>
            </a:r>
            <a:r>
              <a:rPr lang="pt-PT" sz="2400" dirty="0" err="1" smtClean="0"/>
              <a:t>bifidobactérias</a:t>
            </a:r>
            <a:r>
              <a:rPr lang="pt-PT" sz="2400" dirty="0" smtClean="0"/>
              <a:t>, mas a UE analisou várias estirpes e chegou à conclusão geral de que não há provas que demonstrem uma relação entre estas bactérias e a diminuição de agentes patogénicos no sistema digestivo. Em Portugal são vendidos vários produtos com adição de bífidos, como os iogurtes </a:t>
            </a:r>
            <a:r>
              <a:rPr lang="pt-PT" sz="2400" dirty="0" err="1" smtClean="0"/>
              <a:t>Activia</a:t>
            </a:r>
            <a:r>
              <a:rPr lang="pt-PT" sz="2400" dirty="0" smtClean="0"/>
              <a:t> e </a:t>
            </a:r>
            <a:r>
              <a:rPr lang="pt-PT" sz="2400" dirty="0" err="1" smtClean="0"/>
              <a:t>Actimel</a:t>
            </a:r>
            <a:r>
              <a:rPr lang="pt-PT" sz="2400" dirty="0" smtClean="0"/>
              <a:t>, da </a:t>
            </a:r>
            <a:r>
              <a:rPr lang="pt-PT" sz="2400" dirty="0" err="1" smtClean="0"/>
              <a:t>Danone</a:t>
            </a:r>
            <a:r>
              <a:rPr lang="pt-PT" sz="2400" dirty="0" smtClean="0"/>
              <a:t>, e as várias ‘imitações’ comercializadas com marcas dos </a:t>
            </a:r>
            <a:r>
              <a:rPr lang="pt-PT" sz="2400" dirty="0" err="1" smtClean="0"/>
              <a:t>hiper</a:t>
            </a:r>
            <a:r>
              <a:rPr lang="pt-PT" sz="2400" dirty="0" smtClean="0"/>
              <a:t> e supermercados, os iogurtes </a:t>
            </a:r>
            <a:r>
              <a:rPr lang="pt-PT" sz="2400" dirty="0" err="1" smtClean="0"/>
              <a:t>Bifidus</a:t>
            </a:r>
            <a:r>
              <a:rPr lang="pt-PT" sz="2400" dirty="0" smtClean="0"/>
              <a:t> </a:t>
            </a:r>
            <a:r>
              <a:rPr lang="pt-PT" sz="2400" dirty="0" err="1" smtClean="0"/>
              <a:t>Sonatural</a:t>
            </a:r>
            <a:r>
              <a:rPr lang="pt-PT" sz="2400" dirty="0" smtClean="0"/>
              <a:t>, o leite Bem Especial </a:t>
            </a:r>
            <a:r>
              <a:rPr lang="pt-PT" sz="2400" dirty="0" err="1" smtClean="0"/>
              <a:t>Bifidus</a:t>
            </a:r>
            <a:r>
              <a:rPr lang="pt-PT" sz="2400" dirty="0" smtClean="0"/>
              <a:t>, da Mimosa, entre outros.</a:t>
            </a: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7" name="Picture 4" descr="http://veronicapacheco.files.wordpress.com/2011/08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-61913"/>
            <a:ext cx="4608512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t0.gstatic.com/images?q=tbn:ANd9GcR2amfr1NKSoisI_xcwo8-4B3RrAV7s_ai2Sxd2eh7p_JKzjldgoQ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1989138"/>
            <a:ext cx="2928938" cy="4360862"/>
          </a:xfrm>
          <a:noFill/>
        </p:spPr>
      </p:pic>
      <p:pic>
        <p:nvPicPr>
          <p:cNvPr id="6149" name="Picture 8" descr="http://t1.gstatic.com/images?q=tbn:ANd9GcR3HhyvSzgp0anP4A-5LE1LV4JC8ukZkrQUJwDsihcPYwn28RF1t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84538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r>
              <a:rPr lang="pt-PT" sz="2400" dirty="0" smtClean="0"/>
              <a:t>- As </a:t>
            </a:r>
            <a:r>
              <a:rPr lang="pt-PT" sz="2400" b="1" dirty="0" err="1" smtClean="0"/>
              <a:t>isoflavonas</a:t>
            </a:r>
            <a:r>
              <a:rPr lang="pt-PT" sz="2400" b="1" dirty="0" smtClean="0"/>
              <a:t> de soja</a:t>
            </a:r>
            <a:r>
              <a:rPr lang="pt-PT" sz="2400" dirty="0" smtClean="0"/>
              <a:t> ajudam a controlar o colesterol, a reduzir os sintomas vasculares da menopausa, a manter a mineralização óssea e a proteger o ADN, as proteínas e os </a:t>
            </a:r>
            <a:r>
              <a:rPr lang="pt-PT" sz="2400" dirty="0" err="1" smtClean="0"/>
              <a:t>lípidos</a:t>
            </a:r>
            <a:r>
              <a:rPr lang="pt-PT" sz="2400" dirty="0" smtClean="0"/>
              <a:t> da oxidação: tudo alegações falsas que constam em produtos à venda em muitas dietéticas e até nos lacticínios, como o leite UHT </a:t>
            </a:r>
            <a:r>
              <a:rPr lang="pt-PT" sz="2400" dirty="0" err="1" smtClean="0"/>
              <a:t>Isoflavonas</a:t>
            </a:r>
            <a:r>
              <a:rPr lang="pt-PT" sz="2400" dirty="0" smtClean="0"/>
              <a:t> de Soja Mimosa; os ensaios em humanos não sustentam estas alegações, assevera a UE.</a:t>
            </a: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2852936"/>
            <a:ext cx="7772400" cy="3243064"/>
          </a:xfrm>
        </p:spPr>
        <p:txBody>
          <a:bodyPr/>
          <a:lstStyle/>
          <a:p>
            <a:r>
              <a:rPr lang="pt-PT" sz="2400" dirty="0" smtClean="0"/>
              <a:t>A </a:t>
            </a:r>
            <a:r>
              <a:rPr lang="pt-PT" sz="2400" b="1" dirty="0" err="1" smtClean="0"/>
              <a:t>coenzima</a:t>
            </a:r>
            <a:r>
              <a:rPr lang="pt-PT" sz="2400" b="1" dirty="0" smtClean="0"/>
              <a:t> Q10</a:t>
            </a:r>
            <a:r>
              <a:rPr lang="pt-PT" sz="2400" dirty="0" smtClean="0"/>
              <a:t> estimula o metabolismo a produzir mais energia: </a:t>
            </a:r>
            <a:r>
              <a:rPr lang="pt-PT" sz="2400" b="1" dirty="0" smtClean="0"/>
              <a:t>alegação falsa</a:t>
            </a:r>
            <a:r>
              <a:rPr lang="pt-PT" sz="2400" dirty="0" smtClean="0"/>
              <a:t>, mas que é usada em inúmeros suplementos dietéticos e desportivos, porque, segundo dizem os fabricantes, a </a:t>
            </a:r>
            <a:r>
              <a:rPr lang="pt-PT" sz="2400" dirty="0" err="1" smtClean="0"/>
              <a:t>coenzima</a:t>
            </a:r>
            <a:r>
              <a:rPr lang="pt-PT" sz="2400" dirty="0" smtClean="0"/>
              <a:t> ajuda a queimar calorias, e até em produtos de beleza, como o creme Nívea Q10.</a:t>
            </a:r>
            <a:endParaRPr lang="en-GB" sz="24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603104"/>
          </a:xfrm>
        </p:spPr>
        <p:txBody>
          <a:bodyPr/>
          <a:lstStyle/>
          <a:p>
            <a:r>
              <a:rPr lang="pt-PT" dirty="0" smtClean="0"/>
              <a:t>- </a:t>
            </a:r>
            <a:r>
              <a:rPr lang="pt-PT" sz="2400" dirty="0" smtClean="0"/>
              <a:t>A </a:t>
            </a:r>
            <a:r>
              <a:rPr lang="pt-PT" sz="2400" b="1" dirty="0" err="1" smtClean="0"/>
              <a:t>capsaicina</a:t>
            </a:r>
            <a:r>
              <a:rPr lang="pt-PT" sz="2400" dirty="0" smtClean="0"/>
              <a:t> ajuda a manter o peso: há um único estudo humano com esta substância, o picante dos pimentos, e não prova as alegações feitas em muitos produtos dietéticos vendidos em farmácias, ervanárias e supermercados</a:t>
            </a:r>
            <a:r>
              <a:rPr lang="pt-PT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pt-PT" sz="2400" dirty="0" smtClean="0"/>
              <a:t>- </a:t>
            </a:r>
            <a:r>
              <a:rPr lang="pt-PT" sz="2400" b="1" dirty="0" err="1" smtClean="0"/>
              <a:t>Beta-glucano</a:t>
            </a:r>
            <a:r>
              <a:rPr lang="pt-PT" sz="2400" dirty="0" smtClean="0"/>
              <a:t> </a:t>
            </a:r>
            <a:r>
              <a:rPr lang="pt-PT" sz="2400" b="1" dirty="0" smtClean="0"/>
              <a:t>de aveia</a:t>
            </a:r>
            <a:r>
              <a:rPr lang="pt-PT" sz="2400" dirty="0" smtClean="0"/>
              <a:t> e de centeio reduzem o colesterol: não há provas científicas que sustentem essa alegação.</a:t>
            </a:r>
          </a:p>
          <a:p>
            <a:pPr>
              <a:buNone/>
            </a:pPr>
            <a:endParaRPr lang="en-GB" sz="2400" dirty="0" smtClean="0"/>
          </a:p>
          <a:p>
            <a:r>
              <a:rPr lang="pt-PT" sz="2400" dirty="0" smtClean="0"/>
              <a:t>- Os </a:t>
            </a:r>
            <a:r>
              <a:rPr lang="pt-PT" sz="2400" b="1" dirty="0" err="1" smtClean="0"/>
              <a:t>polifenóis</a:t>
            </a:r>
            <a:r>
              <a:rPr lang="pt-PT" sz="2400" b="1" dirty="0" smtClean="0"/>
              <a:t> do azeite</a:t>
            </a:r>
            <a:r>
              <a:rPr lang="pt-PT" sz="2400" dirty="0" smtClean="0"/>
              <a:t> ajudam a manter a concentração de colesterol bom: os estudos são inconsistentes, diz a UE.</a:t>
            </a:r>
          </a:p>
          <a:p>
            <a:pPr>
              <a:buNone/>
            </a:pPr>
            <a:endParaRPr lang="en-GB" sz="2400" dirty="0" smtClean="0"/>
          </a:p>
          <a:p>
            <a:r>
              <a:rPr lang="pt-PT" sz="2400" dirty="0" smtClean="0"/>
              <a:t>- Os </a:t>
            </a:r>
            <a:r>
              <a:rPr lang="pt-PT" sz="2400" b="1" dirty="0" smtClean="0"/>
              <a:t>mirtilos</a:t>
            </a:r>
            <a:r>
              <a:rPr lang="pt-PT" sz="2400" dirty="0" smtClean="0"/>
              <a:t> reduzem as infecções no sistema urinário das mulheres: provas insuficientes que sustentem esta alegação.</a:t>
            </a:r>
            <a:endParaRPr lang="en-GB" sz="24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algn="ctr"/>
            <a:r>
              <a:rPr lang="pt-PT" sz="4800" dirty="0" smtClean="0">
                <a:latin typeface="Impact" pitchFamily="34" charset="0"/>
              </a:rPr>
              <a:t>O que apregoa a publicidade?</a:t>
            </a:r>
            <a:endParaRPr lang="pt-PT" sz="4800" dirty="0">
              <a:latin typeface="Impact" pitchFamily="34" charset="0"/>
            </a:endParaRPr>
          </a:p>
        </p:txBody>
      </p:sp>
      <p:pic>
        <p:nvPicPr>
          <p:cNvPr id="44034" name="Picture 2" descr="http://www.lactobacilo.com/images/juicy/Atual/BannerAlimFun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1135"/>
            <a:ext cx="6740760" cy="572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eamsugar.com/files/users/1/12981/21_2007/2-prom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3850" cy="3724276"/>
          </a:xfrm>
          <a:prstGeom prst="rect">
            <a:avLst/>
          </a:prstGeom>
          <a:noFill/>
        </p:spPr>
      </p:pic>
      <p:pic>
        <p:nvPicPr>
          <p:cNvPr id="1028" name="Picture 4" descr="Post cereals are seen on display at a grocery store in Palo Alto, Calif., Monday, Nov. 5, 2007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2356966" cy="3528392"/>
          </a:xfrm>
          <a:prstGeom prst="rect">
            <a:avLst/>
          </a:prstGeom>
          <a:noFill/>
        </p:spPr>
      </p:pic>
      <p:pic>
        <p:nvPicPr>
          <p:cNvPr id="1030" name="Picture 6" descr="http://www.nutraingredients.com/var/plain_site/storage/images/publications/food-beverage-nutrition/nutraingredients.com/industry/multi-million-boost-for-scottish-functional-foods/3019344-12-eng-GB/Multi-million-boost-for-Scottish-functional-foods_dnm_head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556792"/>
            <a:ext cx="1428750" cy="952500"/>
          </a:xfrm>
          <a:prstGeom prst="rect">
            <a:avLst/>
          </a:prstGeom>
          <a:noFill/>
        </p:spPr>
      </p:pic>
      <p:pic>
        <p:nvPicPr>
          <p:cNvPr id="1032" name="Picture 8" descr="Focus On Functional Food &amp; Dr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2714625" cy="1524001"/>
          </a:xfrm>
          <a:prstGeom prst="rect">
            <a:avLst/>
          </a:prstGeom>
          <a:noFill/>
        </p:spPr>
      </p:pic>
      <p:pic>
        <p:nvPicPr>
          <p:cNvPr id="1034" name="Picture 10" descr="http://www.nestleprofessional.com/united-states/en/PublishingImages/Insights/MIX_insights_nutracentral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77072"/>
            <a:ext cx="514350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0418" name="Picture 2" descr="http://www.edrugstore.md/articles/wp-content%5Cuploads/2011/01/nutraceut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81250" cy="2381250"/>
          </a:xfrm>
          <a:prstGeom prst="rect">
            <a:avLst/>
          </a:prstGeom>
          <a:noFill/>
        </p:spPr>
      </p:pic>
      <p:pic>
        <p:nvPicPr>
          <p:cNvPr id="60420" name="Picture 4" descr="Nutraceutical Industry 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5184576" cy="3928313"/>
          </a:xfrm>
          <a:prstGeom prst="rect">
            <a:avLst/>
          </a:prstGeom>
          <a:noFill/>
        </p:spPr>
      </p:pic>
      <p:pic>
        <p:nvPicPr>
          <p:cNvPr id="60424" name="Picture 8" descr="http://2.bp.blogspot.com/_6XJbCjC1VE4/TBpnBYb48yI/AAAAAAAAASo/daZYQ7p0edg/s200/Wellness+Pi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068960"/>
            <a:ext cx="12763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errolaz.free.fr/photos/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1047750" cy="1047751"/>
          </a:xfrm>
          <a:prstGeom prst="rect">
            <a:avLst/>
          </a:prstGeom>
          <a:noFill/>
        </p:spPr>
      </p:pic>
      <p:pic>
        <p:nvPicPr>
          <p:cNvPr id="61444" name="Picture 4" descr="http://perrolaz.free.fr/photos/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923925" cy="1047751"/>
          </a:xfrm>
          <a:prstGeom prst="rect">
            <a:avLst/>
          </a:prstGeom>
          <a:noFill/>
        </p:spPr>
      </p:pic>
      <p:pic>
        <p:nvPicPr>
          <p:cNvPr id="61446" name="Picture 6" descr="http://perrolaz.free.fr/photos/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92696"/>
            <a:ext cx="1114425" cy="1047751"/>
          </a:xfrm>
          <a:prstGeom prst="rect">
            <a:avLst/>
          </a:prstGeom>
          <a:noFill/>
        </p:spPr>
      </p:pic>
      <p:pic>
        <p:nvPicPr>
          <p:cNvPr id="61448" name="Picture 8" descr="http://perrolaz.free.fr/photos/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92696"/>
            <a:ext cx="1114425" cy="1047751"/>
          </a:xfrm>
          <a:prstGeom prst="rect">
            <a:avLst/>
          </a:prstGeom>
          <a:noFill/>
        </p:spPr>
      </p:pic>
      <p:pic>
        <p:nvPicPr>
          <p:cNvPr id="61450" name="Picture 10" descr="http://www.fnbnews.com/images/26978+over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7" y="1916833"/>
            <a:ext cx="6214747" cy="467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6635824"/>
          </a:xfrm>
        </p:spPr>
        <p:txBody>
          <a:bodyPr/>
          <a:lstStyle/>
          <a:p>
            <a:pPr algn="ctr"/>
            <a:r>
              <a:rPr lang="pt-PT" sz="5400" dirty="0" smtClean="0">
                <a:solidFill>
                  <a:srgbClr val="EEC412"/>
                </a:solidFill>
                <a:latin typeface="Impact" pitchFamily="34" charset="0"/>
              </a:rPr>
              <a:t>Regulamento (CE) </a:t>
            </a:r>
            <a:br>
              <a:rPr lang="pt-PT" sz="5400" dirty="0" smtClean="0">
                <a:solidFill>
                  <a:srgbClr val="EEC412"/>
                </a:solidFill>
                <a:latin typeface="Impact" pitchFamily="34" charset="0"/>
              </a:rPr>
            </a:br>
            <a:r>
              <a:rPr lang="pt-PT" sz="5400" dirty="0" smtClean="0">
                <a:solidFill>
                  <a:srgbClr val="EEC412"/>
                </a:solidFill>
                <a:latin typeface="Impact" pitchFamily="34" charset="0"/>
              </a:rPr>
              <a:t>n.º 1924/2006 </a:t>
            </a:r>
            <a:r>
              <a:rPr lang="pt-PT" sz="4000" dirty="0" smtClean="0">
                <a:solidFill>
                  <a:srgbClr val="EEC412"/>
                </a:solidFill>
              </a:rPr>
              <a:t/>
            </a:r>
            <a:br>
              <a:rPr lang="pt-PT" sz="4000" dirty="0" smtClean="0">
                <a:solidFill>
                  <a:srgbClr val="EEC412"/>
                </a:solidFill>
              </a:rPr>
            </a:br>
            <a:r>
              <a:rPr lang="pt-PT" sz="4000" dirty="0" smtClean="0">
                <a:solidFill>
                  <a:srgbClr val="EEC412"/>
                </a:solidFill>
              </a:rPr>
              <a:t>do</a:t>
            </a:r>
            <a:r>
              <a:rPr lang="pt-PT" dirty="0" smtClean="0">
                <a:solidFill>
                  <a:srgbClr val="EEC412"/>
                </a:solidFill>
              </a:rPr>
              <a:t/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dirty="0" smtClean="0">
                <a:solidFill>
                  <a:srgbClr val="EEC412"/>
                </a:solidFill>
              </a:rPr>
              <a:t> Parlamento Europeu </a:t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dirty="0" smtClean="0">
                <a:solidFill>
                  <a:srgbClr val="EEC412"/>
                </a:solidFill>
              </a:rPr>
              <a:t>e do </a:t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dirty="0" smtClean="0">
                <a:solidFill>
                  <a:srgbClr val="EEC412"/>
                </a:solidFill>
              </a:rPr>
              <a:t>Conselho</a:t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sz="2800" dirty="0" smtClean="0">
                <a:solidFill>
                  <a:srgbClr val="EEC412"/>
                </a:solidFill>
              </a:rPr>
              <a:t>de 20 de Dezembro de 2006</a:t>
            </a:r>
            <a:br>
              <a:rPr lang="pt-PT" sz="2800" dirty="0" smtClean="0">
                <a:solidFill>
                  <a:srgbClr val="EEC412"/>
                </a:solidFill>
              </a:rPr>
            </a:br>
            <a:r>
              <a:rPr lang="pt-PT" dirty="0" smtClean="0">
                <a:solidFill>
                  <a:srgbClr val="EEC412"/>
                </a:solidFill>
              </a:rPr>
              <a:t/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dirty="0" smtClean="0">
                <a:solidFill>
                  <a:srgbClr val="EEC412"/>
                </a:solidFill>
              </a:rPr>
              <a:t>relativo às alegações nutricionais e de saúde sobre os alimentos</a:t>
            </a:r>
            <a:br>
              <a:rPr lang="pt-PT" dirty="0" smtClean="0">
                <a:solidFill>
                  <a:srgbClr val="EEC412"/>
                </a:solidFill>
              </a:rPr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5805264"/>
            <a:ext cx="8568952" cy="290736"/>
          </a:xfrm>
        </p:spPr>
        <p:txBody>
          <a:bodyPr/>
          <a:lstStyle/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4800" dirty="0" smtClean="0">
                <a:latin typeface="Impact" pitchFamily="34" charset="0"/>
              </a:rPr>
              <a:t>ÂMBITO</a:t>
            </a:r>
            <a:r>
              <a:rPr lang="pt-PT" dirty="0" smtClean="0">
                <a:latin typeface="Impact" pitchFamily="34" charset="0"/>
              </a:rPr>
              <a:t> </a:t>
            </a:r>
            <a:endParaRPr lang="pt-PT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pt-PT" sz="2400" b="1" dirty="0" smtClean="0"/>
              <a:t>	APLICA-SE</a:t>
            </a:r>
          </a:p>
          <a:p>
            <a:pPr>
              <a:buNone/>
            </a:pPr>
            <a:r>
              <a:rPr lang="pt-PT" sz="2400" dirty="0" smtClean="0"/>
              <a:t> </a:t>
            </a:r>
          </a:p>
          <a:p>
            <a:r>
              <a:rPr lang="pt-PT" sz="2400" dirty="0" smtClean="0"/>
              <a:t>a todas as alegações nutricionais e de saúde feitas em comunicações comerciais, nomeadamente na publicidade genérica dos alimentos e em campanhas de promoção, incluindo as patrocinadas total ou parcialmente pelas autoridades públicas. 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às marcas de fabrico e outras marcas comerciais susceptíveis de ser interpretadas como alegações nutricionais ou de saúde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347936"/>
          </a:xfrm>
        </p:spPr>
        <p:txBody>
          <a:bodyPr/>
          <a:lstStyle/>
          <a:p>
            <a:pPr algn="ctr"/>
            <a:r>
              <a:rPr lang="pt-PT" sz="4400" dirty="0" smtClean="0">
                <a:solidFill>
                  <a:srgbClr val="FFB48F"/>
                </a:solidFill>
                <a:latin typeface="Impact" pitchFamily="34" charset="0"/>
              </a:rPr>
              <a:t>REGULAMENTO </a:t>
            </a:r>
            <a:r>
              <a:rPr lang="pt-PT" sz="4400" dirty="0" smtClean="0">
                <a:solidFill>
                  <a:srgbClr val="BF8FA8"/>
                </a:solidFill>
                <a:latin typeface="Impact" pitchFamily="34" charset="0"/>
              </a:rPr>
              <a:t>(UE) </a:t>
            </a:r>
            <a:r>
              <a:rPr lang="pt-PT" sz="4400" dirty="0" smtClean="0">
                <a:solidFill>
                  <a:srgbClr val="FFB48F"/>
                </a:solidFill>
                <a:latin typeface="Impact" pitchFamily="34" charset="0"/>
              </a:rPr>
              <a:t>N.º 382/2010, </a:t>
            </a:r>
            <a:br>
              <a:rPr lang="pt-PT" sz="4400" dirty="0" smtClean="0">
                <a:solidFill>
                  <a:srgbClr val="FFB48F"/>
                </a:solidFill>
                <a:latin typeface="Impact" pitchFamily="34" charset="0"/>
              </a:rPr>
            </a:br>
            <a:r>
              <a:rPr lang="pt-PT" dirty="0" smtClean="0">
                <a:solidFill>
                  <a:srgbClr val="FFB48F"/>
                </a:solidFill>
                <a:latin typeface="Impact" pitchFamily="34" charset="0"/>
              </a:rPr>
              <a:t>de 5 de Maio, </a:t>
            </a:r>
            <a:br>
              <a:rPr lang="pt-PT" dirty="0" smtClean="0">
                <a:solidFill>
                  <a:srgbClr val="FFB48F"/>
                </a:solidFill>
                <a:latin typeface="Impact" pitchFamily="34" charset="0"/>
              </a:rPr>
            </a:br>
            <a:r>
              <a:rPr lang="pt-PT" dirty="0" smtClean="0">
                <a:solidFill>
                  <a:srgbClr val="BF8FA8"/>
                </a:solidFill>
                <a:latin typeface="Impact" pitchFamily="34" charset="0"/>
              </a:rPr>
              <a:t>(</a:t>
            </a:r>
            <a:r>
              <a:rPr lang="pt-PT" sz="3200" dirty="0" smtClean="0">
                <a:solidFill>
                  <a:srgbClr val="BF8FA8"/>
                </a:solidFill>
                <a:latin typeface="Impact" pitchFamily="34" charset="0"/>
              </a:rPr>
              <a:t>JO UE de 6 de Maio de 2010)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>
              <a:buNone/>
            </a:pPr>
            <a:r>
              <a:rPr lang="pt-PT" sz="2000" dirty="0" smtClean="0"/>
              <a:t> </a:t>
            </a:r>
            <a:endParaRPr lang="pt-PT" sz="2000" b="1" dirty="0" smtClean="0"/>
          </a:p>
          <a:p>
            <a:pPr>
              <a:buNone/>
            </a:pPr>
            <a:r>
              <a:rPr lang="pt-PT" sz="2000" b="1" dirty="0" smtClean="0"/>
              <a:t>	Atente-se no que segue:</a:t>
            </a:r>
            <a:endParaRPr lang="en-GB" sz="2000" dirty="0" smtClean="0"/>
          </a:p>
          <a:p>
            <a:pPr>
              <a:buNone/>
            </a:pPr>
            <a:r>
              <a:rPr lang="pt-PT" sz="2000" dirty="0" smtClean="0"/>
              <a:t>	...</a:t>
            </a:r>
            <a:endParaRPr lang="en-GB" sz="2000" dirty="0" smtClean="0"/>
          </a:p>
          <a:p>
            <a:pPr>
              <a:buNone/>
            </a:pPr>
            <a:r>
              <a:rPr lang="pt-PT" sz="2000" dirty="0" smtClean="0"/>
              <a:t>	 </a:t>
            </a:r>
            <a:endParaRPr lang="en-GB" sz="2000" dirty="0" smtClean="0"/>
          </a:p>
          <a:p>
            <a:r>
              <a:rPr lang="pt-PT" sz="2000" b="1" dirty="0" smtClean="0"/>
              <a:t>(5)</a:t>
            </a:r>
            <a:r>
              <a:rPr lang="pt-PT" sz="2000" dirty="0" smtClean="0"/>
              <a:t> No seguimento de um pedido da </a:t>
            </a:r>
            <a:r>
              <a:rPr lang="pt-PT" sz="2000" dirty="0" err="1" smtClean="0"/>
              <a:t>The</a:t>
            </a:r>
            <a:r>
              <a:rPr lang="pt-PT" sz="2000" dirty="0" smtClean="0"/>
              <a:t> Natural </a:t>
            </a:r>
            <a:r>
              <a:rPr lang="pt-PT" sz="2000" dirty="0" err="1" smtClean="0"/>
              <a:t>Push-Up</a:t>
            </a:r>
            <a:r>
              <a:rPr lang="pt-PT" sz="2000" dirty="0" smtClean="0"/>
              <a:t> </a:t>
            </a:r>
            <a:r>
              <a:rPr lang="pt-PT" sz="2000" dirty="0" err="1" smtClean="0"/>
              <a:t>Company</a:t>
            </a:r>
            <a:r>
              <a:rPr lang="pt-PT" sz="2000" dirty="0" smtClean="0"/>
              <a:t> apresentado em 28 de Novembro de 2008, nos termos do artigo 13.º , n.º 5, do Regulamento (CE) n.º 1924/2006, a Autoridade foi instada a emitir um parecer sobre uma alegação de saúde relacionada com os efeitos dos comprimidos </a:t>
            </a:r>
            <a:r>
              <a:rPr lang="pt-PT" sz="2000" b="1" dirty="0" smtClean="0"/>
              <a:t>Natural </a:t>
            </a:r>
            <a:r>
              <a:rPr lang="pt-PT" sz="2000" b="1" dirty="0" err="1" smtClean="0"/>
              <a:t>Push-Up®</a:t>
            </a:r>
            <a:r>
              <a:rPr lang="pt-PT" sz="2000" b="1" dirty="0" smtClean="0"/>
              <a:t> </a:t>
            </a:r>
            <a:r>
              <a:rPr lang="pt-PT" sz="2000" dirty="0" smtClean="0"/>
              <a:t>e das cápsulas Natural </a:t>
            </a:r>
            <a:r>
              <a:rPr lang="pt-PT" sz="2000" dirty="0" err="1" smtClean="0"/>
              <a:t>Push-Up®</a:t>
            </a:r>
            <a:r>
              <a:rPr lang="pt-PT" sz="2000" dirty="0" smtClean="0"/>
              <a:t> no aumento dos seios femininos (Pergunta n.º EFSA-Q-2008-784) (2). A alegação proposta pelo requerente tinha a seguinte redacção: «Os comprimidos NPU copiam o processo de aumento dos seios femininos graças à 8-PN (8-Prenilnaringenina)».</a:t>
            </a:r>
            <a:endParaRPr lang="en-GB" sz="2000" dirty="0" smtClean="0"/>
          </a:p>
          <a:p>
            <a:pPr>
              <a:buNone/>
            </a:pPr>
            <a:r>
              <a:rPr lang="pt-PT" sz="2000" dirty="0" smtClean="0"/>
              <a:t>	 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4750296" cy="875184"/>
          </a:xfrm>
        </p:spPr>
        <p:txBody>
          <a:bodyPr/>
          <a:lstStyle/>
          <a:p>
            <a:r>
              <a:rPr lang="pt-PT" sz="4800" dirty="0" smtClean="0">
                <a:latin typeface="Impact" pitchFamily="34" charset="0"/>
              </a:rPr>
              <a:t>Não se aplica</a:t>
            </a:r>
            <a:endParaRPr lang="pt-PT" sz="4800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348880"/>
            <a:ext cx="8820472" cy="4509120"/>
          </a:xfrm>
        </p:spPr>
        <p:txBody>
          <a:bodyPr/>
          <a:lstStyle/>
          <a:p>
            <a:r>
              <a:rPr lang="pt-PT" sz="2400" dirty="0" smtClean="0"/>
              <a:t>às alegações em comunicações não comerciais, como as orientações ou os conselhos dietéticos emanados das autoridades e organismos de saúde pública, </a:t>
            </a:r>
          </a:p>
          <a:p>
            <a:endParaRPr lang="pt-PT" sz="2400" dirty="0" smtClean="0"/>
          </a:p>
          <a:p>
            <a:r>
              <a:rPr lang="pt-PT" sz="2400" dirty="0" smtClean="0"/>
              <a:t>a comunicações e informações não comerciais constantes da imprensa e de publicações científicas</a:t>
            </a:r>
          </a:p>
          <a:p>
            <a:endParaRPr lang="pt-PT" sz="2400" dirty="0" smtClean="0"/>
          </a:p>
          <a:p>
            <a:r>
              <a:rPr lang="pt-PT" sz="2400" dirty="0" smtClean="0"/>
              <a:t>a alegações sobre efeitos nutricionais não benéficos </a:t>
            </a:r>
            <a:endParaRPr lang="pt-PT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892480" cy="4876800"/>
          </a:xfrm>
        </p:spPr>
        <p:txBody>
          <a:bodyPr/>
          <a:lstStyle/>
          <a:p>
            <a:r>
              <a:rPr lang="pt-PT" sz="2400" dirty="0" smtClean="0"/>
              <a:t>O consumidor pode ser levado a considerar que os alimentos promovidos por meio de alegações </a:t>
            </a:r>
            <a:r>
              <a:rPr lang="pt-PT" sz="2400" b="1" dirty="0" smtClean="0"/>
              <a:t>possuem vantagem </a:t>
            </a:r>
            <a:r>
              <a:rPr lang="pt-PT" sz="2400" dirty="0" smtClean="0"/>
              <a:t>nutricional, fisiológica ou outra para a saúde se comparados com outros produtos ou produtos semelhantes a que não se adicionaram nutrientes e outras substâncias.</a:t>
            </a:r>
          </a:p>
          <a:p>
            <a:pPr>
              <a:buNone/>
            </a:pPr>
            <a:r>
              <a:rPr lang="pt-PT" sz="2400" dirty="0" smtClean="0"/>
              <a:t> </a:t>
            </a:r>
          </a:p>
          <a:p>
            <a:r>
              <a:rPr lang="pt-PT" sz="2400" dirty="0" smtClean="0"/>
              <a:t>Os </a:t>
            </a:r>
            <a:r>
              <a:rPr lang="pt-PT" sz="2400" b="1" dirty="0" smtClean="0"/>
              <a:t>consumidores podem efectuar escolhas erradas </a:t>
            </a:r>
            <a:r>
              <a:rPr lang="pt-PT" sz="2400" dirty="0" smtClean="0"/>
              <a:t>que influenciem directamente a quantidade total dos vários nutrientes ou outras substâncias que ingerem de uma forma contrária ao que é cientificamente aconselhável</a:t>
            </a:r>
            <a:endParaRPr lang="pt-PT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2883024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pt-PT" sz="2400" b="1" dirty="0" smtClean="0">
                <a:solidFill>
                  <a:srgbClr val="BF8FA8"/>
                </a:solidFill>
              </a:rPr>
              <a:t>É importante que as alegações relativas aos alimentos possam ser entendidas pelo consumidor e é conveniente proteger todos os consumidores de alegações enganosas</a:t>
            </a:r>
            <a:r>
              <a:rPr lang="pt-PT" dirty="0" smtClean="0">
                <a:solidFill>
                  <a:srgbClr val="BF8FA8"/>
                </a:solidFill>
              </a:rPr>
              <a:t>.</a:t>
            </a:r>
            <a:endParaRPr lang="pt-PT" dirty="0">
              <a:solidFill>
                <a:srgbClr val="BF8FA8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92688"/>
          </a:xfrm>
        </p:spPr>
        <p:txBody>
          <a:bodyPr/>
          <a:lstStyle/>
          <a:p>
            <a:r>
              <a:rPr lang="pt-PT" sz="2400" dirty="0" smtClean="0"/>
              <a:t>Há uma grande variedade de alegações actualmente utilizadas na rotulagem e na publicidade dos alimentos nalguns Estados-Membros.</a:t>
            </a:r>
          </a:p>
          <a:p>
            <a:endParaRPr lang="pt-PT" sz="2400" dirty="0" smtClean="0"/>
          </a:p>
          <a:p>
            <a:r>
              <a:rPr lang="pt-PT" sz="2400" dirty="0" smtClean="0"/>
              <a:t>Não se provou que as  substâncias referenciadas na rotulagem sejam benéficas ou que para as quais não existe, presentemente, consenso científico suficiente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>
                <a:solidFill>
                  <a:srgbClr val="FFC000"/>
                </a:solidFill>
              </a:rPr>
              <a:t>É necessário assegurar que as substâncias alvo de uma alegação tenham provado possuir um efeito nutricional ou fisiológico benéfico.</a:t>
            </a:r>
          </a:p>
          <a:p>
            <a:endParaRPr lang="pt-PT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/>
          <a:lstStyle/>
          <a:p>
            <a:pPr>
              <a:buNone/>
            </a:pPr>
            <a:r>
              <a:rPr lang="pt-PT" sz="2800" dirty="0" smtClean="0"/>
              <a:t> </a:t>
            </a:r>
            <a:r>
              <a:rPr lang="pt-PT" sz="2400" dirty="0" smtClean="0"/>
              <a:t>Existem muitos factores, para além dos associados ao regime alimentar, que podem influenciar as funções psicológicas e comportamentais. 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A comunicação acerca destas funções é</a:t>
            </a:r>
          </a:p>
          <a:p>
            <a:pPr>
              <a:buNone/>
            </a:pPr>
            <a:r>
              <a:rPr lang="pt-PT" sz="2400" dirty="0" smtClean="0"/>
              <a:t> 		- muito complexa </a:t>
            </a:r>
          </a:p>
          <a:p>
            <a:pPr>
              <a:buNone/>
            </a:pPr>
            <a:r>
              <a:rPr lang="pt-PT" sz="2400" dirty="0" smtClean="0"/>
              <a:t>		- difícil de transmitir de modo exaustivo e verdadeiro </a:t>
            </a:r>
          </a:p>
          <a:p>
            <a:pPr>
              <a:buNone/>
            </a:pPr>
            <a:r>
              <a:rPr lang="pt-PT" sz="2400" dirty="0" smtClean="0"/>
              <a:t>		- uso de linguagem clara na alegação curta a     	utilizar na rotulagem e na publicidade dos 	alimentos. </a:t>
            </a:r>
          </a:p>
          <a:p>
            <a:pPr>
              <a:buNone/>
            </a:pPr>
            <a:r>
              <a:rPr lang="pt-PT" sz="2400" b="1" dirty="0" smtClean="0">
                <a:solidFill>
                  <a:srgbClr val="FFC000"/>
                </a:solidFill>
              </a:rPr>
              <a:t>Dada a grande complexidade, é necessário exigir uma prova científica aquando da utilização de alegações psicológicas e comportamentais</a:t>
            </a:r>
            <a:endParaRPr lang="pt-PT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04864"/>
            <a:ext cx="9324528" cy="4248472"/>
          </a:xfrm>
        </p:spPr>
        <p:txBody>
          <a:bodyPr/>
          <a:lstStyle/>
          <a:p>
            <a:pPr algn="ctr"/>
            <a:r>
              <a:rPr lang="pt-PT" dirty="0" smtClean="0"/>
              <a:t>O </a:t>
            </a:r>
            <a:r>
              <a:rPr lang="pt-PT" dirty="0" smtClean="0">
                <a:solidFill>
                  <a:srgbClr val="FFC000"/>
                </a:solidFill>
              </a:rPr>
              <a:t>fundamento científico</a:t>
            </a:r>
            <a:br>
              <a:rPr lang="pt-PT" dirty="0" smtClean="0">
                <a:solidFill>
                  <a:srgbClr val="FFC000"/>
                </a:solidFill>
              </a:rPr>
            </a:br>
            <a:r>
              <a:rPr lang="pt-PT" dirty="0" smtClean="0">
                <a:solidFill>
                  <a:srgbClr val="FFC000"/>
                </a:solidFill>
              </a:rPr>
              <a:t>é o aspecto principal a ter em conta </a:t>
            </a:r>
            <a:r>
              <a:rPr lang="pt-PT" dirty="0" smtClean="0"/>
              <a:t>pelos operadores das empresas do sector alimentar na utilização de alegações nutricionais e de saúde e terão de ser </a:t>
            </a:r>
            <a:r>
              <a:rPr lang="pt-PT" dirty="0" smtClean="0">
                <a:solidFill>
                  <a:srgbClr val="FFC000"/>
                </a:solidFill>
              </a:rPr>
              <a:t>bem fundamentadas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Avaliação científica</a:t>
            </a:r>
          </a:p>
        </p:txBody>
      </p:sp>
      <p:sp>
        <p:nvSpPr>
          <p:cNvPr id="70659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43425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pt-PT" sz="3600" b="1" i="1" smtClean="0"/>
              <a:t>Comité Científico da União Europeia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PT" i="1" smtClean="0"/>
              <a:t>elaborar parecer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PT" smtClean="0"/>
              <a:t>que submete à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PT" sz="3600" b="1" smtClean="0"/>
              <a:t>Comissão Europeia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pt-PT" smtClean="0"/>
              <a:t>que aprova ou não a sua entrada no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Nenhuma alegação nutricional ou de saúde poderá ser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876800"/>
          </a:xfrm>
        </p:spPr>
        <p:txBody>
          <a:bodyPr/>
          <a:lstStyle/>
          <a:p>
            <a:r>
              <a:rPr lang="pt-PT" dirty="0" smtClean="0"/>
              <a:t>incompatível com os princípios de nutrição e saúde geralmente aceites, </a:t>
            </a:r>
          </a:p>
          <a:p>
            <a:endParaRPr lang="pt-PT" dirty="0" smtClean="0"/>
          </a:p>
          <a:p>
            <a:r>
              <a:rPr lang="pt-PT" dirty="0" smtClean="0"/>
              <a:t>incentivar ou justificar o consumo excessivo de um alimento </a:t>
            </a:r>
          </a:p>
          <a:p>
            <a:endParaRPr lang="pt-PT" dirty="0" smtClean="0"/>
          </a:p>
          <a:p>
            <a:pPr lvl="1">
              <a:buNone/>
            </a:pPr>
            <a:r>
              <a:rPr lang="pt-PT" dirty="0" smtClean="0"/>
              <a:t>ou </a:t>
            </a:r>
          </a:p>
          <a:p>
            <a:r>
              <a:rPr lang="pt-PT" dirty="0" smtClean="0"/>
              <a:t>depreciar as boas práticas alimentares.</a:t>
            </a:r>
            <a:endParaRPr lang="pt-P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Rotulagem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876800"/>
          </a:xfrm>
        </p:spPr>
        <p:txBody>
          <a:bodyPr/>
          <a:lstStyle/>
          <a:p>
            <a:r>
              <a:rPr lang="pt-PT" dirty="0" smtClean="0"/>
              <a:t>Por forma a garantir que as alegações de saúde são verdadeiras, claras, fiáveis e úteis para o consumidor na escolha de um regime alimentar saudável, a redacção e a apresentação dessas alegações deverão ser tidas em conta no parecer da Autoridade Europeia para a Segurança dos Alimentos e no processo de autorização subsequente.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2230016" cy="659160"/>
          </a:xfrm>
        </p:spPr>
        <p:txBody>
          <a:bodyPr/>
          <a:lstStyle/>
          <a:p>
            <a:pPr algn="ctr"/>
            <a:r>
              <a:rPr lang="pt-PT" sz="4400" dirty="0" smtClean="0"/>
              <a:t>Registo</a:t>
            </a:r>
            <a:endParaRPr lang="pt-PT" sz="4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24306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 		Por uma questão de transparência e por forma a evitar pedidos múltiplos para alegações que já foram avaliadas, a Comissão deverá criar e manter actualizado um Registo público que contenha as listas de tais alegações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bodyandmindshop.com/images/products/NPUpack-squ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826" y="1916832"/>
            <a:ext cx="9210826" cy="4666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pt-PT" sz="4800" dirty="0" smtClean="0">
                <a:latin typeface="Impact" pitchFamily="34" charset="0"/>
              </a:rPr>
              <a:t>O Registo deve incluir os seguintes elementos:</a:t>
            </a:r>
            <a:endParaRPr lang="pt-PT" sz="4800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sz="2800" dirty="0" smtClean="0"/>
              <a:t>- As alegações nutricionais e as condições que 	se lhes aplicam</a:t>
            </a:r>
          </a:p>
          <a:p>
            <a:pPr>
              <a:buNone/>
            </a:pPr>
            <a:r>
              <a:rPr lang="pt-PT" sz="2800" dirty="0" smtClean="0"/>
              <a:t>	- As restrições aprovadas</a:t>
            </a:r>
          </a:p>
          <a:p>
            <a:pPr>
              <a:buNone/>
            </a:pPr>
            <a:r>
              <a:rPr lang="pt-PT" sz="2800" dirty="0" smtClean="0"/>
              <a:t>	- As alegações de saúde autorizadas e as condições que se lhes aplicam</a:t>
            </a:r>
          </a:p>
          <a:p>
            <a:pPr>
              <a:buNone/>
            </a:pPr>
            <a:r>
              <a:rPr lang="pt-PT" sz="2800" dirty="0" smtClean="0"/>
              <a:t>	-  Uma lista das alegações de saúde rejeitadas e os motivos da rejeição.</a:t>
            </a:r>
          </a:p>
          <a:p>
            <a:pPr>
              <a:buNone/>
            </a:pPr>
            <a:r>
              <a:rPr lang="pt-PT" sz="2800" dirty="0" smtClean="0"/>
              <a:t>	- As alegações de saúde autorizadas com base em dados de propriedade industrial devem</a:t>
            </a:r>
            <a:endParaRPr lang="pt-PT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91952"/>
          </a:xfrm>
        </p:spPr>
        <p:txBody>
          <a:bodyPr/>
          <a:lstStyle/>
          <a:p>
            <a:pPr algn="ctr"/>
            <a:r>
              <a:rPr lang="pt-PT" dirty="0" smtClean="0">
                <a:latin typeface="Impact" pitchFamily="34" charset="0"/>
              </a:rPr>
              <a:t>as alegações nutricionais e de saúde não devem: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PT" sz="2400" dirty="0" smtClean="0"/>
              <a:t>Ser falsas, ambíguas ou enganosas;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Suscitar dúvidas acerca da segurança e/ou da adequação nutricional de outros alimentos;</a:t>
            </a:r>
          </a:p>
          <a:p>
            <a:endParaRPr lang="pt-PT" sz="2400" dirty="0" smtClean="0"/>
          </a:p>
          <a:p>
            <a:r>
              <a:rPr lang="pt-PT" sz="2400" dirty="0" smtClean="0"/>
              <a:t>Incentivar ou justificar o consumo excessivo de um dado alimento;</a:t>
            </a:r>
          </a:p>
          <a:p>
            <a:endParaRPr lang="pt-PT" sz="2400" dirty="0" smtClean="0"/>
          </a:p>
          <a:p>
            <a:r>
              <a:rPr lang="pt-PT" sz="2400" dirty="0" smtClean="0"/>
              <a:t>Declarar, sugerir ou implicar que um regime alimentar equilibrado e variado não pode fornecer, em geral, quantidades adequadas de nutrientes. </a:t>
            </a:r>
            <a:endParaRPr lang="pt-PT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24847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sz="2400" dirty="0" smtClean="0"/>
              <a:t>No caso de nutrientes que não possam ser fornecidos em quantidade suficiente por um regime alimentar equilibrado e variado, podem ser adoptadas derrogações, incluindo as condições da sua aplicação, tendo em conta as condições específicas existentes nos Estados-Membros;</a:t>
            </a:r>
          </a:p>
          <a:p>
            <a:pPr>
              <a:buNone/>
            </a:pPr>
            <a:endParaRPr lang="pt-PT" sz="2400" dirty="0" smtClean="0"/>
          </a:p>
          <a:p>
            <a:r>
              <a:rPr lang="pt-PT" sz="2400" dirty="0" smtClean="0"/>
              <a:t>Referir alterações das funções orgânicas que possam suscitar receios no consumidor ou explorar esses receios, quer textualmente, quer através de representações pictóricas, gráficas ou simbólicas.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91952"/>
          </a:xfrm>
        </p:spPr>
        <p:txBody>
          <a:bodyPr/>
          <a:lstStyle/>
          <a:p>
            <a:pPr algn="ctr"/>
            <a:r>
              <a:rPr lang="pt-PT" sz="5400" dirty="0" smtClean="0">
                <a:latin typeface="Impact" pitchFamily="34" charset="0"/>
              </a:rPr>
              <a:t>São proibidas as alegações de saúde que:</a:t>
            </a:r>
            <a:endParaRPr lang="pt-PT" sz="5400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9396536" cy="4725144"/>
          </a:xfrm>
        </p:spPr>
        <p:txBody>
          <a:bodyPr/>
          <a:lstStyle/>
          <a:p>
            <a:pPr lvl="1"/>
            <a:r>
              <a:rPr lang="pt-PT" sz="2400" b="1" dirty="0" smtClean="0"/>
              <a:t>sugiram que a saúde pode ser afectada pelo facto de não se consumir o alimento;</a:t>
            </a:r>
          </a:p>
          <a:p>
            <a:pPr lvl="1"/>
            <a:endParaRPr lang="pt-PT" sz="2400" b="1" dirty="0" smtClean="0"/>
          </a:p>
          <a:p>
            <a:pPr lvl="1"/>
            <a:r>
              <a:rPr lang="pt-PT" sz="2400" b="1" dirty="0" smtClean="0"/>
              <a:t>façam referência ao ritmo ou à quantificação da perda de peso;</a:t>
            </a:r>
          </a:p>
          <a:p>
            <a:pPr lvl="1"/>
            <a:endParaRPr lang="pt-PT" sz="2400" b="1" dirty="0" smtClean="0"/>
          </a:p>
          <a:p>
            <a:pPr lvl="1"/>
            <a:r>
              <a:rPr lang="pt-PT" sz="2400" b="1" dirty="0" smtClean="0"/>
              <a:t>façam referência a recomendações de médicos ou de profissionais da saúde e de associações caritativas da área da saúde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91952"/>
          </a:xfrm>
        </p:spPr>
        <p:txBody>
          <a:bodyPr/>
          <a:lstStyle/>
          <a:p>
            <a:pPr algn="ctr"/>
            <a:r>
              <a:rPr lang="pt-PT" dirty="0" smtClean="0">
                <a:latin typeface="Impact" pitchFamily="34" charset="0"/>
              </a:rPr>
              <a:t>Só são permitidas as alegações de saúde que incluam na rotulagem e na publicidade</a:t>
            </a:r>
            <a:endParaRPr lang="pt-PT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81200"/>
            <a:ext cx="8892480" cy="4876800"/>
          </a:xfrm>
        </p:spPr>
        <p:txBody>
          <a:bodyPr/>
          <a:lstStyle/>
          <a:p>
            <a:r>
              <a:rPr lang="pt-PT" sz="2400" dirty="0" smtClean="0"/>
              <a:t>Uma indicação da importância de um regime alimentar variado e equilibrado e de um modo de vida saudável;</a:t>
            </a:r>
          </a:p>
          <a:p>
            <a:endParaRPr lang="pt-PT" sz="2400" dirty="0" smtClean="0"/>
          </a:p>
          <a:p>
            <a:r>
              <a:rPr lang="pt-PT" sz="2400" dirty="0" smtClean="0"/>
              <a:t> A quantidade do alimento e o modo de consumo requeridos para obter o efeito benéfico alegado;</a:t>
            </a:r>
          </a:p>
          <a:p>
            <a:endParaRPr lang="pt-PT" sz="2400" dirty="0" smtClean="0"/>
          </a:p>
          <a:p>
            <a:r>
              <a:rPr lang="pt-PT" sz="2400" dirty="0" smtClean="0"/>
              <a:t>Se for caso disso, uma observação dirigida a pessoas que devam evitar consumir o alimento; e</a:t>
            </a:r>
          </a:p>
          <a:p>
            <a:endParaRPr lang="pt-PT" sz="2400" dirty="0" smtClean="0"/>
          </a:p>
          <a:p>
            <a:r>
              <a:rPr lang="pt-PT" sz="2400" dirty="0" smtClean="0"/>
              <a:t>Aviso adequado, no caso dos produtos susceptíveis de representar um risco para a saúde se consumidos em excesso.</a:t>
            </a:r>
          </a:p>
          <a:p>
            <a:endParaRPr lang="pt-PT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731168"/>
          </a:xfrm>
        </p:spPr>
        <p:txBody>
          <a:bodyPr/>
          <a:lstStyle/>
          <a:p>
            <a:pPr algn="ctr"/>
            <a:r>
              <a:rPr lang="pt-PT" sz="5400" dirty="0" smtClean="0">
                <a:latin typeface="Impact" pitchFamily="34" charset="0"/>
              </a:rPr>
              <a:t>PROCEDIMENTO</a:t>
            </a:r>
            <a:endParaRPr lang="pt-PT" sz="5400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</a:t>
            </a:r>
            <a:r>
              <a:rPr lang="pt-PT" sz="2800" dirty="0" smtClean="0"/>
              <a:t>O agente económico submete o pedido à autoridade nacional competente do Estado-membro.</a:t>
            </a:r>
          </a:p>
          <a:p>
            <a:r>
              <a:rPr lang="pt-PT" sz="2800" b="1" dirty="0" smtClean="0"/>
              <a:t>O pedido deve incluir os seguintes elementos</a:t>
            </a:r>
            <a:r>
              <a:rPr lang="pt-PT" dirty="0" smtClean="0"/>
              <a:t>:</a:t>
            </a:r>
          </a:p>
          <a:p>
            <a:pPr lvl="2"/>
            <a:r>
              <a:rPr lang="pt-PT" dirty="0" smtClean="0"/>
              <a:t>Nome e endereço do requerente;</a:t>
            </a:r>
          </a:p>
          <a:p>
            <a:pPr lvl="2"/>
            <a:endParaRPr lang="pt-PT" dirty="0" smtClean="0"/>
          </a:p>
          <a:p>
            <a:pPr lvl="2"/>
            <a:r>
              <a:rPr lang="pt-PT" dirty="0" smtClean="0"/>
              <a:t>Designação do nutriente ou outra substância ou do alimento ou categoria de alimentos acerca do qual irá ser feita a alegação de saúde, bem como as suas características específicas;</a:t>
            </a:r>
          </a:p>
          <a:p>
            <a:pPr lvl="2"/>
            <a:endParaRPr lang="pt-PT" dirty="0" smtClean="0"/>
          </a:p>
          <a:p>
            <a:pPr lvl="2"/>
            <a:r>
              <a:rPr lang="pt-PT" dirty="0" smtClean="0"/>
              <a:t>Cópia dos estudos, incluindo, se existirem, dos estudos independentes e revistos por pares, que tenham sido efectuados no que se refere à alegação de saúde, assim como de qualquer outro material que comprove que 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252536" y="188640"/>
            <a:ext cx="9396536" cy="6669360"/>
          </a:xfrm>
        </p:spPr>
        <p:txBody>
          <a:bodyPr/>
          <a:lstStyle/>
          <a:p>
            <a:pPr lvl="1">
              <a:buNone/>
            </a:pPr>
            <a:r>
              <a:rPr lang="pt-PT" dirty="0" smtClean="0"/>
              <a:t>	</a:t>
            </a:r>
            <a:r>
              <a:rPr lang="pt-PT" sz="2400" dirty="0" smtClean="0"/>
              <a:t> alegação de saúde cumpre os critérios previstos no presente regulamento;</a:t>
            </a:r>
          </a:p>
          <a:p>
            <a:pPr lvl="1">
              <a:buNone/>
            </a:pPr>
            <a:endParaRPr lang="pt-PT" sz="2400" dirty="0" smtClean="0"/>
          </a:p>
          <a:p>
            <a:pPr lvl="1"/>
            <a:r>
              <a:rPr lang="pt-PT" sz="2400" dirty="0" smtClean="0"/>
              <a:t>Se for caso disso, indicação das informações que devam ser consideradas dados de propriedade industrial, acompanhada de justificações verificáveis;</a:t>
            </a:r>
          </a:p>
          <a:p>
            <a:pPr lvl="1"/>
            <a:endParaRPr lang="pt-PT" sz="2400" dirty="0" smtClean="0"/>
          </a:p>
          <a:p>
            <a:pPr lvl="1"/>
            <a:r>
              <a:rPr lang="pt-PT" sz="2400" dirty="0" smtClean="0"/>
              <a:t>Cópia de outros estudos científicos relevantes para a alegação de saúde;</a:t>
            </a:r>
          </a:p>
          <a:p>
            <a:pPr lvl="1"/>
            <a:endParaRPr lang="pt-PT" sz="2400" dirty="0" smtClean="0"/>
          </a:p>
          <a:p>
            <a:pPr lvl="1"/>
            <a:r>
              <a:rPr lang="pt-PT" sz="2400" dirty="0" smtClean="0"/>
              <a:t>Proposta de redacção da alegação de saúde para a qual se solicita autorização, incluindo, se for o caso, condições específicas de utilização;</a:t>
            </a:r>
          </a:p>
          <a:p>
            <a:pPr lvl="1"/>
            <a:endParaRPr lang="pt-PT" sz="2400" dirty="0" smtClean="0"/>
          </a:p>
          <a:p>
            <a:pPr lvl="1"/>
            <a:r>
              <a:rPr lang="pt-PT" sz="2400" dirty="0" smtClean="0"/>
              <a:t>Resumo do pedido.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algn="ctr"/>
            <a:r>
              <a:rPr lang="pt-PT" sz="4000" dirty="0" smtClean="0">
                <a:latin typeface="Impact" pitchFamily="34" charset="0"/>
              </a:rPr>
              <a:t>A Autoridade Nacional competente deve:</a:t>
            </a:r>
            <a:endParaRPr lang="pt-PT" sz="4000" dirty="0">
              <a:latin typeface="Impact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80528" y="1268760"/>
            <a:ext cx="9505056" cy="544522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		</a:t>
            </a:r>
            <a:r>
              <a:rPr lang="pt-PT" sz="2400" dirty="0" smtClean="0"/>
              <a:t>- Acusar a recepção do pedido por escrito, no prazo de </a:t>
            </a:r>
            <a:r>
              <a:rPr lang="pt-PT" sz="2400" dirty="0" smtClean="0">
                <a:solidFill>
                  <a:srgbClr val="FFC000"/>
                </a:solidFill>
              </a:rPr>
              <a:t>14 dias após a sua recepção</a:t>
            </a:r>
            <a:r>
              <a:rPr lang="pt-PT" sz="2400" dirty="0" smtClean="0"/>
              <a:t>. A confirmação deve indicar a data de recepção do pedido;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		- </a:t>
            </a:r>
            <a:r>
              <a:rPr lang="pt-PT" sz="2400" dirty="0" smtClean="0">
                <a:solidFill>
                  <a:srgbClr val="FFC000"/>
                </a:solidFill>
              </a:rPr>
              <a:t>Informar imediatamente a Autoridade</a:t>
            </a:r>
            <a:r>
              <a:rPr lang="pt-PT" sz="2400" dirty="0" smtClean="0"/>
              <a:t>; e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		- </a:t>
            </a:r>
            <a:r>
              <a:rPr lang="pt-PT" sz="2400" dirty="0" smtClean="0">
                <a:solidFill>
                  <a:srgbClr val="FFC000"/>
                </a:solidFill>
              </a:rPr>
              <a:t>Facultar</a:t>
            </a:r>
            <a:r>
              <a:rPr lang="pt-PT" sz="2400" dirty="0" smtClean="0"/>
              <a:t> à Autoridade o pedido, bem como qualquer informação complementar apresentada pelo requerente;</a:t>
            </a:r>
          </a:p>
          <a:p>
            <a:pPr>
              <a:buNone/>
            </a:pPr>
            <a:r>
              <a:rPr lang="pt-PT" sz="2400" dirty="0" smtClean="0"/>
              <a:t>		-</a:t>
            </a:r>
            <a:r>
              <a:rPr lang="pt-PT" sz="2400" dirty="0" smtClean="0">
                <a:solidFill>
                  <a:srgbClr val="FFC000"/>
                </a:solidFill>
              </a:rPr>
              <a:t>Informar imediatamente os restantes Estados-Membros e a Comissão Europeia </a:t>
            </a:r>
            <a:r>
              <a:rPr lang="pt-PT" sz="2400" dirty="0" smtClean="0"/>
              <a:t>acerca do pedido, o qual lhes deve ser facultado, juntamente com qualquer informação complementar apresentada pelo requerente;</a:t>
            </a:r>
          </a:p>
          <a:p>
            <a:pPr>
              <a:buNone/>
            </a:pPr>
            <a:r>
              <a:rPr lang="pt-PT" sz="2400" dirty="0" smtClean="0"/>
              <a:t>		- Tornar público o resumo do pedido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5800" y="2564904"/>
            <a:ext cx="7990656" cy="3531096"/>
          </a:xfrm>
        </p:spPr>
        <p:txBody>
          <a:bodyPr/>
          <a:lstStyle/>
          <a:p>
            <a:r>
              <a:rPr lang="pt-PT" sz="2800" b="1" dirty="0" smtClean="0">
                <a:solidFill>
                  <a:srgbClr val="FFB48F"/>
                </a:solidFill>
              </a:rPr>
              <a:t>A Comissão Europeia deve informar sem demora o requerente da decisão tomada e publicar a informação detalhada da decisão no Jornal Oficial da União Europeia</a:t>
            </a:r>
            <a:endParaRPr lang="pt-PT" sz="2800" b="1" dirty="0">
              <a:solidFill>
                <a:srgbClr val="FFB48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Alicamentos</a:t>
            </a:r>
            <a:r>
              <a:rPr lang="pt-PT" dirty="0" smtClean="0"/>
              <a:t> ou </a:t>
            </a:r>
            <a:r>
              <a:rPr lang="pt-PT" dirty="0" err="1" smtClean="0"/>
              <a:t>nutracêutiocos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79712" y="2132856"/>
            <a:ext cx="5038328" cy="4725144"/>
          </a:xfrm>
        </p:spPr>
        <p:txBody>
          <a:bodyPr/>
          <a:lstStyle/>
          <a:p>
            <a:r>
              <a:rPr lang="pt-PT" dirty="0" smtClean="0"/>
              <a:t>alimentos com</a:t>
            </a:r>
          </a:p>
          <a:p>
            <a:pPr lvl="1"/>
            <a:r>
              <a:rPr lang="pt-PT" dirty="0" smtClean="0"/>
              <a:t> compostos </a:t>
            </a:r>
            <a:r>
              <a:rPr lang="pt-PT" dirty="0" err="1" smtClean="0"/>
              <a:t>bioactivos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como ómega 3 e 6</a:t>
            </a:r>
          </a:p>
          <a:p>
            <a:pPr lvl="1"/>
            <a:r>
              <a:rPr lang="pt-PT" dirty="0" smtClean="0"/>
              <a:t> </a:t>
            </a:r>
            <a:r>
              <a:rPr lang="pt-PT" dirty="0" err="1" smtClean="0"/>
              <a:t>fitoesteróis</a:t>
            </a:r>
            <a:endParaRPr lang="pt-PT" dirty="0" smtClean="0"/>
          </a:p>
          <a:p>
            <a:pPr lvl="1"/>
            <a:r>
              <a:rPr lang="pt-PT" dirty="0" err="1" smtClean="0"/>
              <a:t>probióticos</a:t>
            </a:r>
            <a:endParaRPr lang="pt-PT" dirty="0" smtClean="0"/>
          </a:p>
          <a:p>
            <a:pPr lvl="1"/>
            <a:r>
              <a:rPr lang="pt-PT" dirty="0" smtClean="0"/>
              <a:t>fibras </a:t>
            </a:r>
          </a:p>
          <a:p>
            <a:pPr lvl="1"/>
            <a:r>
              <a:rPr lang="pt-PT" dirty="0" smtClean="0"/>
              <a:t>vitamina C</a:t>
            </a:r>
          </a:p>
          <a:p>
            <a:pPr lvl="1"/>
            <a:r>
              <a:rPr lang="pt-PT" dirty="0" smtClean="0"/>
              <a:t> </a:t>
            </a:r>
            <a:r>
              <a:rPr lang="pt-PT" dirty="0" err="1" smtClean="0"/>
              <a:t>betacaroteno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magnésio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7826" name="Picture 2" descr="http://t3.gstatic.com/images?q=tbn:ANd9GcSGDGLNRHoUijUbgusvtzA7fjivIgW7reeaRE46s-Dqt7MjjOaG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008"/>
            <a:ext cx="7344816" cy="677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ctobacilo.com/images/juicy/Atual/QuadroAlimentosFuncion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791"/>
            <a:ext cx="6300192" cy="6825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Principais aditivos alimentares com potencial funcional</a:t>
            </a:r>
            <a:endParaRPr lang="pt-PT" dirty="0"/>
          </a:p>
        </p:txBody>
      </p:sp>
      <p:pic>
        <p:nvPicPr>
          <p:cNvPr id="45060" name="Picture 4" descr="http://www.scielo.br/img/revistas/rbcf/v38n1/a01tab01m.gif"/>
          <p:cNvPicPr>
            <a:picLocks noChangeAspect="1" noChangeArrowheads="1"/>
          </p:cNvPicPr>
          <p:nvPr/>
        </p:nvPicPr>
        <p:blipFill>
          <a:blip r:embed="rId2" cstate="print"/>
          <a:srcRect t="14431"/>
          <a:stretch>
            <a:fillRect/>
          </a:stretch>
        </p:blipFill>
        <p:spPr bwMode="auto">
          <a:xfrm>
            <a:off x="288032" y="2060848"/>
            <a:ext cx="8820472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7772400" cy="863600"/>
          </a:xfrm>
        </p:spPr>
        <p:txBody>
          <a:bodyPr/>
          <a:lstStyle/>
          <a:p>
            <a:r>
              <a:rPr lang="pt-PT" smtClean="0"/>
              <a:t>Exemplo de alimentos funcionais</a:t>
            </a:r>
          </a:p>
        </p:txBody>
      </p:sp>
      <p:sp>
        <p:nvSpPr>
          <p:cNvPr id="7168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2276475"/>
            <a:ext cx="8569325" cy="4032250"/>
          </a:xfrm>
        </p:spPr>
        <p:txBody>
          <a:bodyPr/>
          <a:lstStyle/>
          <a:p>
            <a:r>
              <a:rPr lang="pt-PT" smtClean="0">
                <a:solidFill>
                  <a:srgbClr val="FF832F"/>
                </a:solidFill>
              </a:rPr>
              <a:t>Actimel</a:t>
            </a:r>
            <a:r>
              <a:rPr lang="pt-PT" smtClean="0"/>
              <a:t> – probiótico – bactéria </a:t>
            </a:r>
            <a:r>
              <a:rPr lang="pt-PT" i="1" smtClean="0"/>
              <a:t>lactobacillos Casei  (L.Casei)</a:t>
            </a:r>
          </a:p>
          <a:p>
            <a:endParaRPr lang="pt-PT" i="1" smtClean="0"/>
          </a:p>
          <a:p>
            <a:r>
              <a:rPr lang="pt-PT" smtClean="0">
                <a:solidFill>
                  <a:srgbClr val="FF832F"/>
                </a:solidFill>
              </a:rPr>
              <a:t>Becel  Pro-activa</a:t>
            </a:r>
            <a:r>
              <a:rPr lang="pt-PT" smtClean="0"/>
              <a:t> </a:t>
            </a:r>
            <a:r>
              <a:rPr lang="pt-PT" i="1" smtClean="0"/>
              <a:t>– </a:t>
            </a:r>
            <a:r>
              <a:rPr lang="pt-PT" smtClean="0"/>
              <a:t>contém</a:t>
            </a:r>
            <a:r>
              <a:rPr lang="pt-PT" i="1" smtClean="0"/>
              <a:t> fitoesteróis</a:t>
            </a:r>
          </a:p>
          <a:p>
            <a:endParaRPr lang="pt-PT" i="1" smtClean="0"/>
          </a:p>
          <a:p>
            <a:r>
              <a:rPr lang="pt-PT" i="1" smtClean="0">
                <a:solidFill>
                  <a:srgbClr val="FF832F"/>
                </a:solidFill>
              </a:rPr>
              <a:t>Produtos enriquecidos com Ómega </a:t>
            </a:r>
            <a:r>
              <a:rPr lang="pt-PT" i="1" smtClean="0"/>
              <a:t>3, 6, 9</a:t>
            </a:r>
          </a:p>
          <a:p>
            <a:endParaRPr lang="pt-PT" i="1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16113"/>
            <a:ext cx="3168650" cy="647700"/>
          </a:xfrm>
        </p:spPr>
        <p:txBody>
          <a:bodyPr/>
          <a:lstStyle/>
          <a:p>
            <a:pPr eaLnBrk="1" hangingPunct="1"/>
            <a:r>
              <a:rPr lang="pt-PT" smtClean="0"/>
              <a:t>FITOESTEOIS</a:t>
            </a:r>
          </a:p>
        </p:txBody>
      </p:sp>
      <p:pic>
        <p:nvPicPr>
          <p:cNvPr id="72707" name="Picture 12" descr="cebo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60350"/>
            <a:ext cx="19700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14" descr="chico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88913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6" descr="ALHO_FRA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60350"/>
            <a:ext cx="1508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8" descr="alcachofra0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9225" y="2276475"/>
            <a:ext cx="13747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0" descr="trigo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508500"/>
            <a:ext cx="16192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2" descr="espargos183.gif (38052 bytes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4868863"/>
            <a:ext cx="180498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24" descr="TomateAkrai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868863"/>
            <a:ext cx="143986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28" descr="Banan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075" y="4868863"/>
            <a:ext cx="16986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30" descr="mel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4868863"/>
            <a:ext cx="1508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Rectangle 31"/>
          <p:cNvSpPr>
            <a:spLocks noChangeArrowheads="1"/>
          </p:cNvSpPr>
          <p:nvPr/>
        </p:nvSpPr>
        <p:spPr bwMode="auto">
          <a:xfrm>
            <a:off x="3851275" y="1773238"/>
            <a:ext cx="1163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chicória</a:t>
            </a:r>
          </a:p>
        </p:txBody>
      </p:sp>
      <p:sp>
        <p:nvSpPr>
          <p:cNvPr id="72717" name="Rectangle 32"/>
          <p:cNvSpPr>
            <a:spLocks noChangeArrowheads="1"/>
          </p:cNvSpPr>
          <p:nvPr/>
        </p:nvSpPr>
        <p:spPr bwMode="auto">
          <a:xfrm>
            <a:off x="5724525" y="1773238"/>
            <a:ext cx="977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cebola</a:t>
            </a:r>
          </a:p>
        </p:txBody>
      </p:sp>
      <p:sp>
        <p:nvSpPr>
          <p:cNvPr id="72718" name="Rectangle 33"/>
          <p:cNvSpPr>
            <a:spLocks noChangeArrowheads="1"/>
          </p:cNvSpPr>
          <p:nvPr/>
        </p:nvSpPr>
        <p:spPr bwMode="auto">
          <a:xfrm>
            <a:off x="7480300" y="1773238"/>
            <a:ext cx="1663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alho francês</a:t>
            </a:r>
          </a:p>
        </p:txBody>
      </p:sp>
      <p:sp>
        <p:nvSpPr>
          <p:cNvPr id="72719" name="Rectangle 34"/>
          <p:cNvSpPr>
            <a:spLocks noChangeArrowheads="1"/>
          </p:cNvSpPr>
          <p:nvPr/>
        </p:nvSpPr>
        <p:spPr bwMode="auto">
          <a:xfrm>
            <a:off x="7800975" y="4005263"/>
            <a:ext cx="14509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alcachofra</a:t>
            </a:r>
          </a:p>
        </p:txBody>
      </p:sp>
      <p:sp>
        <p:nvSpPr>
          <p:cNvPr id="72720" name="Rectangle 35"/>
          <p:cNvSpPr>
            <a:spLocks noChangeArrowheads="1"/>
          </p:cNvSpPr>
          <p:nvPr/>
        </p:nvSpPr>
        <p:spPr bwMode="auto">
          <a:xfrm>
            <a:off x="7956550" y="5876925"/>
            <a:ext cx="758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trigo</a:t>
            </a:r>
          </a:p>
        </p:txBody>
      </p:sp>
      <p:sp>
        <p:nvSpPr>
          <p:cNvPr id="72721" name="Rectangle 36"/>
          <p:cNvSpPr>
            <a:spLocks noChangeArrowheads="1"/>
          </p:cNvSpPr>
          <p:nvPr/>
        </p:nvSpPr>
        <p:spPr bwMode="auto">
          <a:xfrm>
            <a:off x="5867400" y="6308725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espargos</a:t>
            </a:r>
          </a:p>
        </p:txBody>
      </p:sp>
      <p:sp>
        <p:nvSpPr>
          <p:cNvPr id="72722" name="Rectangle 37"/>
          <p:cNvSpPr>
            <a:spLocks noChangeArrowheads="1"/>
          </p:cNvSpPr>
          <p:nvPr/>
        </p:nvSpPr>
        <p:spPr bwMode="auto">
          <a:xfrm>
            <a:off x="4284663" y="6284913"/>
            <a:ext cx="10112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tomate</a:t>
            </a:r>
          </a:p>
        </p:txBody>
      </p:sp>
      <p:sp>
        <p:nvSpPr>
          <p:cNvPr id="72723" name="Rectangle 38"/>
          <p:cNvSpPr>
            <a:spLocks noChangeArrowheads="1"/>
          </p:cNvSpPr>
          <p:nvPr/>
        </p:nvSpPr>
        <p:spPr bwMode="auto">
          <a:xfrm>
            <a:off x="2484438" y="6284913"/>
            <a:ext cx="1046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banana</a:t>
            </a:r>
          </a:p>
        </p:txBody>
      </p:sp>
      <p:sp>
        <p:nvSpPr>
          <p:cNvPr id="72724" name="Rectangle 39"/>
          <p:cNvSpPr>
            <a:spLocks noChangeArrowheads="1"/>
          </p:cNvSpPr>
          <p:nvPr/>
        </p:nvSpPr>
        <p:spPr bwMode="auto">
          <a:xfrm>
            <a:off x="827088" y="6165850"/>
            <a:ext cx="6397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mel</a:t>
            </a:r>
          </a:p>
        </p:txBody>
      </p:sp>
      <p:sp>
        <p:nvSpPr>
          <p:cNvPr id="72725" name="Rectangle 41"/>
          <p:cNvSpPr>
            <a:spLocks noChangeArrowheads="1"/>
          </p:cNvSpPr>
          <p:nvPr/>
        </p:nvSpPr>
        <p:spPr bwMode="auto">
          <a:xfrm>
            <a:off x="1619250" y="2636838"/>
            <a:ext cx="3044825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sz="3600" b="1">
                <a:solidFill>
                  <a:srgbClr val="CC6666"/>
                </a:solidFill>
                <a:latin typeface="Trebuchet MS" pitchFamily="34" charset="0"/>
              </a:rPr>
              <a:t>PROBIÓTICOS</a:t>
            </a:r>
          </a:p>
        </p:txBody>
      </p:sp>
      <p:sp>
        <p:nvSpPr>
          <p:cNvPr id="72726" name="Rectangle 42"/>
          <p:cNvSpPr>
            <a:spLocks noChangeArrowheads="1"/>
          </p:cNvSpPr>
          <p:nvPr/>
        </p:nvSpPr>
        <p:spPr bwMode="auto">
          <a:xfrm>
            <a:off x="3419475" y="3284538"/>
            <a:ext cx="1665288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sz="3600" b="1">
                <a:solidFill>
                  <a:srgbClr val="CC6666"/>
                </a:solidFill>
                <a:latin typeface="Trebuchet MS" pitchFamily="34" charset="0"/>
              </a:rPr>
              <a:t>FIBRAS</a:t>
            </a:r>
          </a:p>
        </p:txBody>
      </p:sp>
      <p:sp>
        <p:nvSpPr>
          <p:cNvPr id="72727" name="Rectângulo 22"/>
          <p:cNvSpPr>
            <a:spLocks noChangeArrowheads="1"/>
          </p:cNvSpPr>
          <p:nvPr/>
        </p:nvSpPr>
        <p:spPr bwMode="auto">
          <a:xfrm>
            <a:off x="4427538" y="3933825"/>
            <a:ext cx="2919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3600" b="1">
                <a:solidFill>
                  <a:srgbClr val="CC6666"/>
                </a:solidFill>
                <a:latin typeface="Trebuchet MS" pitchFamily="34" charset="0"/>
              </a:rPr>
              <a:t>ÓMEGA 3 e 6</a:t>
            </a:r>
            <a:endParaRPr lang="pt-PT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2157412" cy="576263"/>
          </a:xfrm>
        </p:spPr>
        <p:txBody>
          <a:bodyPr/>
          <a:lstStyle/>
          <a:p>
            <a:pPr eaLnBrk="1" hangingPunct="1"/>
            <a:r>
              <a:rPr lang="pt-PT" sz="3200" smtClean="0"/>
              <a:t>ÓMEGA-3</a:t>
            </a:r>
          </a:p>
        </p:txBody>
      </p:sp>
      <p:pic>
        <p:nvPicPr>
          <p:cNvPr id="73731" name="Picture 5" descr="noz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88913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 descr="i-ki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88913"/>
            <a:ext cx="2362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9" descr="salm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88913"/>
            <a:ext cx="1927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10"/>
          <p:cNvSpPr>
            <a:spLocks noChangeArrowheads="1"/>
          </p:cNvSpPr>
          <p:nvPr/>
        </p:nvSpPr>
        <p:spPr bwMode="auto">
          <a:xfrm>
            <a:off x="179388" y="3211513"/>
            <a:ext cx="1922462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sz="3200" b="1">
                <a:solidFill>
                  <a:srgbClr val="CC6666"/>
                </a:solidFill>
                <a:latin typeface="Trebuchet MS" pitchFamily="34" charset="0"/>
              </a:rPr>
              <a:t>ÓMEGA-6</a:t>
            </a:r>
          </a:p>
          <a:p>
            <a:endParaRPr lang="pt-PT" sz="3200" b="1">
              <a:solidFill>
                <a:srgbClr val="CC6666"/>
              </a:solidFill>
              <a:latin typeface="Trebuchet MS" pitchFamily="34" charset="0"/>
            </a:endParaRPr>
          </a:p>
        </p:txBody>
      </p:sp>
      <p:pic>
        <p:nvPicPr>
          <p:cNvPr id="73735" name="Picture 12" descr="salm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3495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4" descr="sardin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349500"/>
            <a:ext cx="24479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6" descr="220px-Maquereaux_e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349500"/>
            <a:ext cx="24114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Rectangle 18"/>
          <p:cNvSpPr>
            <a:spLocks noChangeArrowheads="1"/>
          </p:cNvSpPr>
          <p:nvPr/>
        </p:nvSpPr>
        <p:spPr bwMode="auto">
          <a:xfrm>
            <a:off x="204788" y="5181600"/>
            <a:ext cx="28003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sz="3200" b="1">
                <a:solidFill>
                  <a:srgbClr val="CC6666"/>
                </a:solidFill>
                <a:latin typeface="Trebuchet MS" pitchFamily="34" charset="0"/>
              </a:rPr>
              <a:t>Antioxidantes</a:t>
            </a:r>
          </a:p>
        </p:txBody>
      </p:sp>
      <p:pic>
        <p:nvPicPr>
          <p:cNvPr id="73739" name="Picture 20" descr="antioxidantes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4508500"/>
            <a:ext cx="18002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22" descr="raspberries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4508500"/>
            <a:ext cx="19431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24" descr="principais-tipos-de-antioxid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4508500"/>
            <a:ext cx="18875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26" descr="DSC0454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50" y="14128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DSC01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1989138"/>
            <a:ext cx="2689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9" descr="doriana%2B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765175"/>
            <a:ext cx="990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11" descr="[alimntos+enriquecidos.bmp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506913"/>
            <a:ext cx="17716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3" descr="guia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6938" y="1989138"/>
            <a:ext cx="29876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7" descr="kellogg_ma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9138"/>
            <a:ext cx="27717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9" descr="queijo_fres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508500"/>
            <a:ext cx="29527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1" descr="dannonlightnfi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333375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3" descr="activia_19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4581525"/>
            <a:ext cx="15478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25" descr="b00032g04001-a3cdpegsiqm61v_aa280_sclzzzzzzz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400" y="4508500"/>
            <a:ext cx="21637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7772400" cy="1143000"/>
          </a:xfrm>
        </p:spPr>
        <p:txBody>
          <a:bodyPr/>
          <a:lstStyle/>
          <a:p>
            <a:pPr algn="ctr" eaLnBrk="1" hangingPunct="1"/>
            <a:r>
              <a:rPr lang="pt-PT" smtClean="0"/>
              <a:t>ALIMENTOS ENRIQUECIDOS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8062913" cy="1563687"/>
          </a:xfrm>
        </p:spPr>
        <p:txBody>
          <a:bodyPr/>
          <a:lstStyle/>
          <a:p>
            <a:pPr eaLnBrk="1" hangingPunct="1"/>
            <a:r>
              <a:rPr lang="pt-PT" sz="3200" smtClean="0"/>
              <a:t>Onde se adquire o magnésio – fósforo – potássio – ferro – cálcio – vitaminas? </a:t>
            </a:r>
          </a:p>
        </p:txBody>
      </p:sp>
      <p:sp>
        <p:nvSpPr>
          <p:cNvPr id="75779" name="Rectangle 6"/>
          <p:cNvSpPr>
            <a:spLocks noChangeArrowheads="1"/>
          </p:cNvSpPr>
          <p:nvPr/>
        </p:nvSpPr>
        <p:spPr bwMode="auto">
          <a:xfrm>
            <a:off x="2700338" y="6092825"/>
            <a:ext cx="290512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PT">
              <a:solidFill>
                <a:schemeClr val="bg1"/>
              </a:solidFill>
            </a:endParaRPr>
          </a:p>
        </p:txBody>
      </p:sp>
      <p:pic>
        <p:nvPicPr>
          <p:cNvPr id="75780" name="Picture 13" descr="7329fruta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44640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9" descr="mercad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32013"/>
            <a:ext cx="42862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5373688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10" descr="beetwhit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292600"/>
            <a:ext cx="15128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5" descr="img_beterraba_g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3140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21" descr="jardicentro_sementes_ervilha_progress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31400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23" descr="beringel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4292600"/>
            <a:ext cx="14414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Picture 25" descr="frutos+secos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829175"/>
            <a:ext cx="44640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96300" cy="1143000"/>
          </a:xfrm>
        </p:spPr>
        <p:txBody>
          <a:bodyPr/>
          <a:lstStyle/>
          <a:p>
            <a:pPr eaLnBrk="1" hangingPunct="1"/>
            <a:r>
              <a:rPr lang="pt-PT" sz="2400" smtClean="0"/>
              <a:t>magnésio – fósforo – potássio – ferro – cálcio - vitaminas</a:t>
            </a:r>
          </a:p>
        </p:txBody>
      </p:sp>
      <p:pic>
        <p:nvPicPr>
          <p:cNvPr id="76803" name="Picture 6" descr="lei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14688"/>
            <a:ext cx="27860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10" descr="manteig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916113"/>
            <a:ext cx="2425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2" descr="homemade-yogurt"/>
          <p:cNvPicPr>
            <a:picLocks noChangeAspect="1" noChangeArrowheads="1"/>
          </p:cNvPicPr>
          <p:nvPr/>
        </p:nvPicPr>
        <p:blipFill>
          <a:blip r:embed="rId5" cstate="print"/>
          <a:srcRect t="3847"/>
          <a:stretch>
            <a:fillRect/>
          </a:stretch>
        </p:blipFill>
        <p:spPr bwMode="auto">
          <a:xfrm>
            <a:off x="6948488" y="1916113"/>
            <a:ext cx="190341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4" descr="queijo-branco"/>
          <p:cNvPicPr>
            <a:picLocks noChangeAspect="1" noChangeArrowheads="1"/>
          </p:cNvPicPr>
          <p:nvPr/>
        </p:nvPicPr>
        <p:blipFill>
          <a:blip r:embed="rId6" cstate="print"/>
          <a:srcRect t="3484"/>
          <a:stretch>
            <a:fillRect/>
          </a:stretch>
        </p:blipFill>
        <p:spPr bwMode="auto">
          <a:xfrm>
            <a:off x="5508625" y="4779963"/>
            <a:ext cx="26289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15"/>
          <p:cNvSpPr>
            <a:spLocks noChangeArrowheads="1"/>
          </p:cNvSpPr>
          <p:nvPr/>
        </p:nvSpPr>
        <p:spPr bwMode="auto">
          <a:xfrm>
            <a:off x="1042988" y="2538413"/>
            <a:ext cx="14287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 sz="3200" b="1">
                <a:solidFill>
                  <a:schemeClr val="bg1"/>
                </a:solidFill>
              </a:rPr>
              <a:t>LEITE</a:t>
            </a:r>
          </a:p>
        </p:txBody>
      </p:sp>
      <p:sp>
        <p:nvSpPr>
          <p:cNvPr id="76808" name="Rectangle 16"/>
          <p:cNvSpPr>
            <a:spLocks noChangeArrowheads="1"/>
          </p:cNvSpPr>
          <p:nvPr/>
        </p:nvSpPr>
        <p:spPr bwMode="auto">
          <a:xfrm>
            <a:off x="5508625" y="4122738"/>
            <a:ext cx="26257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t-PT" sz="3200" b="1">
                <a:solidFill>
                  <a:schemeClr val="bg1"/>
                </a:solidFill>
              </a:rPr>
              <a:t>LATICÍNIOS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Popular diet pills"/>
          <p:cNvPicPr>
            <a:picLocks noChangeAspect="1" noChangeArrowheads="1"/>
          </p:cNvPicPr>
          <p:nvPr/>
        </p:nvPicPr>
        <p:blipFill>
          <a:blip r:embed="rId2" cstate="print"/>
          <a:srcRect t="25197" b="25197"/>
          <a:stretch>
            <a:fillRect/>
          </a:stretch>
        </p:blipFill>
        <p:spPr bwMode="auto">
          <a:xfrm>
            <a:off x="1835150" y="2997200"/>
            <a:ext cx="3048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7" descr="Adkins book di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924175"/>
            <a:ext cx="233838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9" descr="Diet gastroparesis liqu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765175"/>
            <a:ext cx="3048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11" descr="Diet fad work"/>
          <p:cNvPicPr>
            <a:picLocks noChangeAspect="1" noChangeArrowheads="1"/>
          </p:cNvPicPr>
          <p:nvPr/>
        </p:nvPicPr>
        <p:blipFill>
          <a:blip r:embed="rId5" cstate="print"/>
          <a:srcRect t="16772" b="16772"/>
          <a:stretch>
            <a:fillRect/>
          </a:stretch>
        </p:blipFill>
        <p:spPr bwMode="auto">
          <a:xfrm>
            <a:off x="1835150" y="4724400"/>
            <a:ext cx="30480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limentar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6858000"/>
          </a:xfrm>
        </p:spPr>
      </p:pic>
      <p:pic>
        <p:nvPicPr>
          <p:cNvPr id="78851" name="Picture 3" descr="msotw9_temp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87800" y="0"/>
            <a:ext cx="5156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r>
              <a:rPr lang="pt-PT" sz="2000" b="1" dirty="0" smtClean="0"/>
              <a:t>(6)</a:t>
            </a:r>
            <a:r>
              <a:rPr lang="pt-PT" sz="2000" dirty="0" smtClean="0"/>
              <a:t> Em 5 de Junho de 2009, a Comissão e os Estados-Membros receberam o parecer científico da Autoridade, no qual esta conclui que, com base nos dados apresentados, não ficou demonstrada uma relação de causa e efeito entre o consumo de comprimidos Natural </a:t>
            </a:r>
            <a:r>
              <a:rPr lang="pt-PT" sz="2000" dirty="0" err="1" smtClean="0"/>
              <a:t>Push-Up®</a:t>
            </a:r>
            <a:r>
              <a:rPr lang="pt-PT" sz="2000" dirty="0" smtClean="0"/>
              <a:t> e cápsulas Natural </a:t>
            </a:r>
            <a:r>
              <a:rPr lang="pt-PT" sz="2000" dirty="0" err="1" smtClean="0"/>
              <a:t>Push-Up®</a:t>
            </a:r>
            <a:r>
              <a:rPr lang="pt-PT" sz="2000" dirty="0" smtClean="0"/>
              <a:t> e o efeito alegado. A alegação não deve, pois, ser autorizada, dado que não cumpre os requisitos do Regulamento (CE) n.º 1924/2006.</a:t>
            </a:r>
            <a:endParaRPr lang="en-GB" sz="2000" dirty="0" smtClean="0"/>
          </a:p>
          <a:p>
            <a:pPr>
              <a:buNone/>
            </a:pPr>
            <a:r>
              <a:rPr lang="pt-PT" sz="2000" dirty="0" smtClean="0"/>
              <a:t> </a:t>
            </a:r>
            <a:endParaRPr lang="en-GB" sz="2000" dirty="0" smtClean="0"/>
          </a:p>
          <a:p>
            <a:r>
              <a:rPr lang="pt-PT" sz="2000" b="1" dirty="0" smtClean="0"/>
              <a:t>(7)</a:t>
            </a:r>
            <a:r>
              <a:rPr lang="pt-PT" sz="2000" dirty="0" smtClean="0"/>
              <a:t> No seguimento de um pedido da empresa </a:t>
            </a:r>
            <a:r>
              <a:rPr lang="pt-PT" sz="2000" dirty="0" err="1" smtClean="0"/>
              <a:t>Clasado</a:t>
            </a:r>
            <a:r>
              <a:rPr lang="pt-PT" sz="2000" dirty="0" smtClean="0"/>
              <a:t> </a:t>
            </a:r>
            <a:r>
              <a:rPr lang="pt-PT" sz="2000" dirty="0" err="1" smtClean="0"/>
              <a:t>Ltd</a:t>
            </a:r>
            <a:r>
              <a:rPr lang="pt-PT" sz="2000" dirty="0" smtClean="0"/>
              <a:t>., apresentado em 29 de Dezembro de 2008, nos termos do artigo 13.º, n.º 5, do Regulamento (CE) n.º 1924/2006, a Autoridade foi instada a emitir um parecer sobre uma alegação de saúde relacionada com os efeitos do </a:t>
            </a:r>
            <a:r>
              <a:rPr lang="pt-PT" sz="2000" dirty="0" err="1" smtClean="0"/>
              <a:t>Bimuno</a:t>
            </a:r>
            <a:r>
              <a:rPr lang="pt-PT" sz="2000" dirty="0" smtClean="0"/>
              <a:t> BT (BGOS) </a:t>
            </a:r>
            <a:r>
              <a:rPr lang="pt-PT" sz="2000" dirty="0" err="1" smtClean="0"/>
              <a:t>Prebiotic</a:t>
            </a:r>
            <a:r>
              <a:rPr lang="pt-PT" sz="2000" dirty="0" smtClean="0"/>
              <a:t> na manutenção de uma boa função gastrointestinal (Pergunta n.º EFSA- -Q-2009-00231) (3). A alegação proposta pelo requerente tinha a seguinte redacção: «Ajuda a manter uma função gastrointestinal saudável».</a:t>
            </a:r>
            <a:endParaRPr lang="en-GB" sz="2000" dirty="0" smtClean="0"/>
          </a:p>
          <a:p>
            <a:pPr>
              <a:buNone/>
            </a:pPr>
            <a:r>
              <a:rPr lang="pt-PT" sz="2000" dirty="0" smtClean="0"/>
              <a:t> </a:t>
            </a:r>
            <a:endParaRPr lang="en-GB" sz="2000" dirty="0" smtClean="0"/>
          </a:p>
          <a:p>
            <a:r>
              <a:rPr lang="pt-PT" sz="2000" b="1" dirty="0" smtClean="0"/>
              <a:t>(8)</a:t>
            </a:r>
            <a:r>
              <a:rPr lang="pt-PT" sz="2000" dirty="0" smtClean="0"/>
              <a:t> Em 7 de Julho de 2009, a Comissão e os Estados-Membros receberam o parecer científico da Autoridade, no qual esta conclui que, com base nos dados apresentados, não ficou demonstrada uma relação de causa e efeito entre o consumo de </a:t>
            </a:r>
            <a:r>
              <a:rPr lang="pt-PT" sz="2000" dirty="0" err="1" smtClean="0"/>
              <a:t>Bimuno</a:t>
            </a:r>
            <a:r>
              <a:rPr lang="pt-PT" sz="2000" dirty="0" smtClean="0"/>
              <a:t> BT (BGOS) </a:t>
            </a:r>
            <a:r>
              <a:rPr lang="pt-PT" sz="2000" dirty="0" err="1" smtClean="0"/>
              <a:t>Prebiotic</a:t>
            </a:r>
            <a:r>
              <a:rPr lang="pt-PT" sz="2000" dirty="0" smtClean="0"/>
              <a:t> e o efeito alegado. A alegação não deve, pois, ser autorizada, dado que não cumpre os requisitos do Regulamento (CE) n.º 1924/2006.</a:t>
            </a:r>
            <a:endParaRPr lang="en-GB" sz="2000" dirty="0" smtClean="0"/>
          </a:p>
          <a:p>
            <a:r>
              <a:rPr lang="pt-PT" sz="2000" dirty="0" smtClean="0"/>
              <a:t> 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8" y="1917700"/>
            <a:ext cx="8964612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400" b="1" smtClean="0">
                <a:solidFill>
                  <a:srgbClr val="FF9999"/>
                </a:solidFill>
              </a:rPr>
              <a:t/>
            </a:r>
            <a:br>
              <a:rPr lang="pt-PT" sz="2400" b="1" smtClean="0">
                <a:solidFill>
                  <a:srgbClr val="FF9999"/>
                </a:solidFill>
              </a:rPr>
            </a:br>
            <a:r>
              <a:rPr lang="pt-PT" sz="1600" smtClean="0"/>
              <a:t/>
            </a:r>
            <a:br>
              <a:rPr lang="pt-PT" sz="1600" smtClean="0"/>
            </a:br>
            <a:endParaRPr lang="pt-PT" sz="16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A Sociedade Central de Cervejas e Bebidas (SCC) e a Sociedade da Água do Luso foram condenadas por publicidade enganosa. Na origem está uma queixa relativa à campanha publicitária da Formas Luso, em que o produto é apresentado como sendo água. Avançada ontem pelo Jornal de Negócios, a notícia foi confirmada à Hipersuper pela SCC.</a:t>
            </a:r>
          </a:p>
          <a:p>
            <a:pPr eaLnBrk="1" hangingPunct="1">
              <a:lnSpc>
                <a:spcPct val="80000"/>
              </a:lnSpc>
            </a:pPr>
            <a:endParaRPr lang="pt-PT" sz="2000" smtClean="0">
              <a:solidFill>
                <a:srgbClr val="FF66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A Formas Luso é uma bebida que associa água a fibras hidrossolúveis que ajudam a perder peso e a manter a forma. A queixa, apresentada pela Unicer, põe em causa o slogan: “</a:t>
            </a:r>
            <a:r>
              <a:rPr lang="pt-PT" sz="2000" b="1" smtClean="0">
                <a:solidFill>
                  <a:srgbClr val="FF832F"/>
                </a:solidFill>
              </a:rPr>
              <a:t>Formas Luso: a primeira água que ajuda a controlar o peso</a:t>
            </a:r>
            <a:r>
              <a:rPr lang="pt-PT" sz="2000" smtClean="0"/>
              <a:t>”. Segundo a notícia do Jornal de Negócios, o ICAP considerou-a uma prática de publicidade enganosa «argumentando que a própria SCC, nas alegações que constam nos autos, confessa que o produto em causa «</a:t>
            </a:r>
            <a:r>
              <a:rPr lang="pt-PT" sz="2000" smtClean="0">
                <a:solidFill>
                  <a:srgbClr val="FF832F"/>
                </a:solidFill>
              </a:rPr>
              <a:t>não é manifestamente, nem pretende ser, uma água, sendo antes uma bebida</a:t>
            </a:r>
            <a:r>
              <a:rPr lang="pt-PT" sz="1800" smtClean="0">
                <a:solidFill>
                  <a:srgbClr val="FF832F"/>
                </a:solidFill>
              </a:rPr>
              <a:t> </a:t>
            </a:r>
            <a:r>
              <a:rPr lang="pt-PT" sz="2000" smtClean="0">
                <a:solidFill>
                  <a:srgbClr val="FF832F"/>
                </a:solidFill>
              </a:rPr>
              <a:t>refrigerante de extractos vegetais</a:t>
            </a:r>
            <a:r>
              <a:rPr lang="pt-PT" sz="2000" smtClean="0"/>
              <a:t>».</a:t>
            </a:r>
          </a:p>
        </p:txBody>
      </p:sp>
      <p:pic>
        <p:nvPicPr>
          <p:cNvPr id="12291" name="Picture 3" descr="fresh_todas"/>
          <p:cNvPicPr>
            <a:picLocks noChangeAspect="1" noChangeArrowheads="1"/>
          </p:cNvPicPr>
          <p:nvPr/>
        </p:nvPicPr>
        <p:blipFill>
          <a:blip r:embed="rId2" cstate="print"/>
          <a:srcRect l="8858" b="19350"/>
          <a:stretch>
            <a:fillRect/>
          </a:stretch>
        </p:blipFill>
        <p:spPr bwMode="auto">
          <a:xfrm>
            <a:off x="6332538" y="0"/>
            <a:ext cx="29194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76375" y="0"/>
            <a:ext cx="345598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PT"/>
              <a:t> </a:t>
            </a:r>
            <a:r>
              <a:rPr lang="pt-PT" sz="2800" b="1">
                <a:solidFill>
                  <a:srgbClr val="FF9999"/>
                </a:solidFill>
              </a:rPr>
              <a:t>Luso condenada por </a:t>
            </a:r>
          </a:p>
          <a:p>
            <a:r>
              <a:rPr lang="pt-PT" sz="2800" b="1">
                <a:solidFill>
                  <a:srgbClr val="FF9999"/>
                </a:solidFill>
              </a:rPr>
              <a:t>publicidade enganosa</a:t>
            </a:r>
            <a:r>
              <a:rPr lang="pt-PT" b="1">
                <a:solidFill>
                  <a:srgbClr val="FF9999"/>
                </a:solidFill>
              </a:rPr>
              <a:t/>
            </a:r>
            <a:br>
              <a:rPr lang="pt-PT" b="1">
                <a:solidFill>
                  <a:srgbClr val="FF9999"/>
                </a:solidFill>
              </a:rPr>
            </a:br>
            <a:endParaRPr lang="pt-PT" b="1">
              <a:solidFill>
                <a:srgbClr val="FF9999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9750" y="1165225"/>
            <a:ext cx="25241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PT" sz="2000">
                <a:solidFill>
                  <a:schemeClr val="bg1"/>
                </a:solidFill>
                <a:hlinkClick r:id="rId3"/>
              </a:rPr>
              <a:t>Rita Miguel</a:t>
            </a:r>
            <a:r>
              <a:rPr lang="pt-PT" sz="2000">
                <a:solidFill>
                  <a:schemeClr val="bg1"/>
                </a:solidFill>
              </a:rPr>
              <a:t/>
            </a:r>
            <a:br>
              <a:rPr lang="pt-PT" sz="2000">
                <a:solidFill>
                  <a:schemeClr val="bg1"/>
                </a:solidFill>
              </a:rPr>
            </a:br>
            <a:r>
              <a:rPr lang="pt-PT" sz="2000">
                <a:solidFill>
                  <a:schemeClr val="bg1"/>
                </a:solidFill>
              </a:rPr>
              <a:t>5 de Setembro de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Le guide des aliments sant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4895851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859338" y="2781300"/>
            <a:ext cx="4284662" cy="2232025"/>
          </a:xfrm>
        </p:spPr>
        <p:txBody>
          <a:bodyPr/>
          <a:lstStyle/>
          <a:p>
            <a:pPr algn="ctr" eaLnBrk="1" hangingPunct="1"/>
            <a:r>
              <a:rPr lang="pt-PT" i="1" smtClean="0">
                <a:solidFill>
                  <a:srgbClr val="F0D2C6"/>
                </a:solidFill>
              </a:rPr>
              <a:t>contrapublicidade</a:t>
            </a:r>
            <a:r>
              <a:rPr lang="pt-PT" b="0" i="1" smtClean="0">
                <a:solidFill>
                  <a:schemeClr val="bg1"/>
                </a:solidFill>
              </a:rPr>
              <a:t> </a:t>
            </a:r>
            <a:r>
              <a:rPr lang="pt-PT" i="1" smtClean="0">
                <a:solidFill>
                  <a:schemeClr val="bg1"/>
                </a:solidFill>
              </a:rPr>
              <a:t/>
            </a:r>
            <a:br>
              <a:rPr lang="pt-PT" i="1" smtClean="0">
                <a:solidFill>
                  <a:schemeClr val="bg1"/>
                </a:solidFill>
              </a:rPr>
            </a:br>
            <a:r>
              <a:rPr lang="pt-PT" i="1" smtClean="0">
                <a:solidFill>
                  <a:schemeClr val="bg1"/>
                </a:solidFill>
              </a:rPr>
              <a:t>e </a:t>
            </a:r>
            <a:br>
              <a:rPr lang="pt-PT" i="1" smtClean="0">
                <a:solidFill>
                  <a:schemeClr val="bg1"/>
                </a:solidFill>
              </a:rPr>
            </a:br>
            <a:r>
              <a:rPr lang="pt-PT" i="1" smtClean="0">
                <a:solidFill>
                  <a:srgbClr val="E3AB95"/>
                </a:solidFill>
              </a:rPr>
              <a:t>informação fidedigna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r>
              <a:rPr lang="pt-PT" sz="2000" b="1" dirty="0" smtClean="0"/>
              <a:t>(9)</a:t>
            </a:r>
            <a:r>
              <a:rPr lang="pt-PT" sz="2000" dirty="0" smtClean="0"/>
              <a:t> No seguimento de um pedido da empresa </a:t>
            </a:r>
            <a:r>
              <a:rPr lang="pt-PT" sz="2000" dirty="0" err="1" smtClean="0"/>
              <a:t>Clasado</a:t>
            </a:r>
            <a:r>
              <a:rPr lang="pt-PT" sz="2000" dirty="0" smtClean="0"/>
              <a:t> </a:t>
            </a:r>
            <a:r>
              <a:rPr lang="pt-PT" sz="2000" dirty="0" err="1" smtClean="0"/>
              <a:t>Ltd</a:t>
            </a:r>
            <a:r>
              <a:rPr lang="pt-PT" sz="2000" dirty="0" smtClean="0"/>
              <a:t>., apresentado em 15 de Julho de 2008, nos termos do artigo 13.º , n.º 5, do Regulamento (CE) n.º 1924/2006, a Autoridade foi instada a emitir um parecer sobre uma alegação de saúde relacionada com os efeitos do </a:t>
            </a:r>
            <a:r>
              <a:rPr lang="pt-PT" sz="2000" dirty="0" err="1" smtClean="0"/>
              <a:t>Bimuno</a:t>
            </a:r>
            <a:r>
              <a:rPr lang="pt-PT" sz="2000" dirty="0" smtClean="0"/>
              <a:t> BT (BGOS) </a:t>
            </a:r>
            <a:r>
              <a:rPr lang="pt-PT" sz="2000" dirty="0" err="1" smtClean="0"/>
              <a:t>Prebiotic</a:t>
            </a:r>
            <a:r>
              <a:rPr lang="pt-PT" sz="2000" dirty="0" smtClean="0"/>
              <a:t> no reforço do sistema imunitário (Pergunta n.º EFSA-Q-2009- -00230) (1). A alegação proposta pelo requerente tinha a seguinte redacção: «Reforça as defesas naturais».</a:t>
            </a:r>
            <a:endParaRPr lang="en-GB" sz="2000" dirty="0" smtClean="0"/>
          </a:p>
          <a:p>
            <a:r>
              <a:rPr lang="pt-PT" sz="2000" dirty="0" smtClean="0"/>
              <a:t> </a:t>
            </a:r>
            <a:endParaRPr lang="en-GB" sz="2000" dirty="0" smtClean="0"/>
          </a:p>
          <a:p>
            <a:r>
              <a:rPr lang="pt-PT" sz="2000" b="1" dirty="0" smtClean="0"/>
              <a:t>(10)</a:t>
            </a:r>
            <a:r>
              <a:rPr lang="pt-PT" sz="2000" dirty="0" smtClean="0"/>
              <a:t> Em 7 de Julho de 2009, a Comissão e os Estados-Membros receberam o parecer científico da Autoridade, no qual esta conclui que, com base nos dados apresentados, não ficou demonstrada uma relação de causa e efeito entre o consumo de </a:t>
            </a:r>
            <a:r>
              <a:rPr lang="pt-PT" sz="2000" dirty="0" err="1" smtClean="0"/>
              <a:t>Bimuno</a:t>
            </a:r>
            <a:r>
              <a:rPr lang="pt-PT" sz="2000" dirty="0" smtClean="0"/>
              <a:t> BT (BGOS) </a:t>
            </a:r>
            <a:r>
              <a:rPr lang="pt-PT" sz="2000" dirty="0" err="1" smtClean="0"/>
              <a:t>Prebiotic</a:t>
            </a:r>
            <a:r>
              <a:rPr lang="pt-PT" sz="2000" dirty="0" smtClean="0"/>
              <a:t> e o efeito alegado. A alegação não deve, pois, ser autorizada, dado que não cumpre os requisitos do Regulamento (CE) n.º 1924/2006.</a:t>
            </a:r>
            <a:endParaRPr lang="en-GB" sz="2000" dirty="0" smtClean="0"/>
          </a:p>
          <a:p>
            <a:r>
              <a:rPr lang="pt-PT" sz="2000" dirty="0" smtClean="0"/>
              <a:t> </a:t>
            </a:r>
            <a:endParaRPr lang="en-GB" sz="2000" dirty="0" smtClean="0"/>
          </a:p>
          <a:p>
            <a:r>
              <a:rPr lang="pt-PT" sz="2000" b="1" dirty="0" smtClean="0"/>
              <a:t>(11)</a:t>
            </a:r>
            <a:r>
              <a:rPr lang="pt-PT" sz="2000" dirty="0" smtClean="0"/>
              <a:t> No seguimento de um pedido da empresa </a:t>
            </a:r>
            <a:r>
              <a:rPr lang="pt-PT" sz="2000" dirty="0" err="1" smtClean="0"/>
              <a:t>Sunstar</a:t>
            </a:r>
            <a:r>
              <a:rPr lang="pt-PT" sz="2000" dirty="0" smtClean="0"/>
              <a:t> </a:t>
            </a:r>
            <a:r>
              <a:rPr lang="pt-PT" sz="2000" dirty="0" err="1" smtClean="0"/>
              <a:t>Suisse</a:t>
            </a:r>
            <a:r>
              <a:rPr lang="pt-PT" sz="2000" dirty="0" smtClean="0"/>
              <a:t> S.A., apresentado em 4 de Fevereiro de 2009, nos termos do artigo 13.º , n.º 5, do Regulamento (CE) n.º 1924/2006, a Autoridade foi instada a emitir um parecer sobre uma alegação de saúde relacionada com os efeitos dos</a:t>
            </a:r>
            <a:endParaRPr lang="en-GB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r>
              <a:rPr lang="pt-PT" sz="2000" dirty="0" smtClean="0"/>
              <a:t>comprimidos e das pastilhas elásticas </a:t>
            </a:r>
            <a:r>
              <a:rPr lang="pt-PT" sz="2000" dirty="0" err="1" smtClean="0"/>
              <a:t>Gum</a:t>
            </a:r>
            <a:r>
              <a:rPr lang="pt-PT" sz="2000" dirty="0" smtClean="0"/>
              <a:t> </a:t>
            </a:r>
            <a:r>
              <a:rPr lang="pt-PT" sz="2000" dirty="0" err="1" smtClean="0"/>
              <a:t>Periobalance</a:t>
            </a:r>
            <a:r>
              <a:rPr lang="pt-PT" sz="2000" dirty="0" smtClean="0"/>
              <a:t> TM na saúde oral (Pergunta n.º EFSA-Q-2009-00373) (2). A alegação proposta pelo requerente tinha a seguinte redacção: «</a:t>
            </a:r>
            <a:r>
              <a:rPr lang="pt-PT" sz="2000" dirty="0" err="1" smtClean="0"/>
              <a:t>Gum</a:t>
            </a:r>
            <a:r>
              <a:rPr lang="pt-PT" sz="2000" dirty="0" smtClean="0"/>
              <a:t> </a:t>
            </a:r>
            <a:r>
              <a:rPr lang="pt-PT" sz="2000" dirty="0" err="1" smtClean="0"/>
              <a:t>Periobalance</a:t>
            </a:r>
            <a:r>
              <a:rPr lang="pt-PT" sz="2000" dirty="0" smtClean="0"/>
              <a:t> TM , associado a uma higiene oral correcta, ajuda a reequilibrar a microflora oral e a melhorar a saúde oral».</a:t>
            </a:r>
            <a:endParaRPr lang="en-GB" sz="2000" dirty="0" smtClean="0"/>
          </a:p>
          <a:p>
            <a:r>
              <a:rPr lang="pt-PT" sz="2000" dirty="0" smtClean="0"/>
              <a:t> </a:t>
            </a:r>
            <a:endParaRPr lang="en-GB" sz="2000" dirty="0" smtClean="0"/>
          </a:p>
          <a:p>
            <a:r>
              <a:rPr lang="pt-PT" sz="2000" b="1" dirty="0" smtClean="0"/>
              <a:t>(12)</a:t>
            </a:r>
            <a:r>
              <a:rPr lang="pt-PT" sz="2000" dirty="0" smtClean="0"/>
              <a:t> Em 20 de Julho de 2009, a Comissão e os Estados-Membros receberam o parecer científico da Autoridade, no qual esta conclui que, com base nos dados apresentados, não ficou demonstrada uma relação de causa e efeito entre o consumo de comprimidos e pastilhas elásticas </a:t>
            </a:r>
            <a:r>
              <a:rPr lang="pt-PT" sz="2000" dirty="0" err="1" smtClean="0"/>
              <a:t>Gum</a:t>
            </a:r>
            <a:r>
              <a:rPr lang="pt-PT" sz="2000" dirty="0" smtClean="0"/>
              <a:t> </a:t>
            </a:r>
            <a:r>
              <a:rPr lang="pt-PT" sz="2000" dirty="0" err="1" smtClean="0"/>
              <a:t>Periobalance</a:t>
            </a:r>
            <a:r>
              <a:rPr lang="pt-PT" sz="2000" dirty="0" smtClean="0"/>
              <a:t> TM e o efeito alegado. A alegação não deve, pois, ser autorizada, dado que não cumpre os requisitos do Regulamento (CE) n.º 1924/2006.</a:t>
            </a:r>
            <a:endParaRPr lang="en-GB" sz="2000" dirty="0" smtClean="0"/>
          </a:p>
          <a:p>
            <a:r>
              <a:rPr lang="pt-PT" sz="2000" dirty="0" smtClean="0"/>
              <a:t> 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491952"/>
          </a:xfrm>
        </p:spPr>
        <p:txBody>
          <a:bodyPr/>
          <a:lstStyle/>
          <a:p>
            <a:pPr algn="ctr" eaLnBrk="1" hangingPunct="1"/>
            <a:r>
              <a:rPr lang="pt-PT" sz="5400" dirty="0" smtClean="0">
                <a:latin typeface="Impact" pitchFamily="34" charset="0"/>
              </a:rPr>
              <a:t>Novos alimentos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785225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PT" b="1" smtClean="0">
                <a:solidFill>
                  <a:srgbClr val="D7A1A1"/>
                </a:solidFill>
              </a:rPr>
              <a:t>ALIMENTOS FUNCIONAIS</a:t>
            </a:r>
          </a:p>
          <a:p>
            <a:pPr algn="ctr" eaLnBrk="1" hangingPunct="1">
              <a:buFontTx/>
              <a:buNone/>
            </a:pPr>
            <a:endParaRPr lang="pt-PT" b="1" smtClean="0">
              <a:solidFill>
                <a:srgbClr val="D7A1A1"/>
              </a:solidFill>
            </a:endParaRPr>
          </a:p>
          <a:p>
            <a:pPr eaLnBrk="1" hangingPunct="1">
              <a:buFontTx/>
              <a:buNone/>
            </a:pPr>
            <a:r>
              <a:rPr lang="pt-PT" smtClean="0"/>
              <a:t>“</a:t>
            </a:r>
            <a:r>
              <a:rPr lang="pt-PT" i="1" smtClean="0"/>
              <a:t>alimentos ou componentes alimentares que fornecem benefícios para a saúde para além da sua função nutritiva básica</a:t>
            </a:r>
            <a:r>
              <a:rPr lang="pt-PT" smtClean="0"/>
              <a:t>”</a:t>
            </a:r>
          </a:p>
          <a:p>
            <a:pPr eaLnBrk="1" hangingPunct="1">
              <a:buFontTx/>
              <a:buNone/>
            </a:pPr>
            <a:r>
              <a:rPr lang="pt-PT" smtClean="0"/>
              <a:t>OU</a:t>
            </a:r>
          </a:p>
          <a:p>
            <a:pPr eaLnBrk="1" hangingPunct="1">
              <a:buFontTx/>
              <a:buNone/>
            </a:pPr>
            <a:r>
              <a:rPr lang="pt-PT" smtClean="0"/>
              <a:t>“</a:t>
            </a:r>
            <a:r>
              <a:rPr lang="pt-PT" i="1" smtClean="0"/>
              <a:t>alimentos que fornecem benefícios para a saúde, para além da nutrição básica</a:t>
            </a:r>
            <a:r>
              <a:rPr lang="pt-PT" smtClean="0"/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apDC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  <a:cs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apDC</Template>
  <TotalTime>420</TotalTime>
  <Words>1126</Words>
  <Application>Microsoft Office PowerPoint</Application>
  <PresentationFormat>Apresentação na tela (4:3)</PresentationFormat>
  <Paragraphs>236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modelo apDC</vt:lpstr>
      <vt:lpstr>NUTRACÊUTICA: as precauções em vista das alegações nutricionais e de saúde</vt:lpstr>
      <vt:lpstr>Slide 2</vt:lpstr>
      <vt:lpstr>REGULAMENTO (UE) N.º 382/2010,  de 5 de Maio,  (JO UE de 6 de Maio de 2010) </vt:lpstr>
      <vt:lpstr>Slide 4</vt:lpstr>
      <vt:lpstr>Slide 5</vt:lpstr>
      <vt:lpstr>Slide 6</vt:lpstr>
      <vt:lpstr>Slide 7</vt:lpstr>
      <vt:lpstr>Slide 8</vt:lpstr>
      <vt:lpstr>Novos alimentos</vt:lpstr>
      <vt:lpstr>Alimentos funcionais ou nutracêuticos</vt:lpstr>
      <vt:lpstr>Slide 11</vt:lpstr>
      <vt:lpstr> "Alegação nutricional"</vt:lpstr>
      <vt:lpstr>"Alegação de saúde"</vt:lpstr>
      <vt:lpstr>"Alegação de redução de um risco de doença"</vt:lpstr>
      <vt:lpstr>ESTUDOS PROMOVIDOS  PELA UNIÃO EUROPEIA INFIRMAM ALEGAÇÕES</vt:lpstr>
      <vt:lpstr>Slide 16</vt:lpstr>
      <vt:lpstr>Slide 17</vt:lpstr>
      <vt:lpstr>Slide 18</vt:lpstr>
      <vt:lpstr>ALEGAÇÕES INFUNDADAS</vt:lpstr>
      <vt:lpstr>Slide 20</vt:lpstr>
      <vt:lpstr>Slide 21</vt:lpstr>
      <vt:lpstr>Slide 22</vt:lpstr>
      <vt:lpstr>Slide 23</vt:lpstr>
      <vt:lpstr>O que apregoa a publicidade?</vt:lpstr>
      <vt:lpstr>Slide 25</vt:lpstr>
      <vt:lpstr>Slide 26</vt:lpstr>
      <vt:lpstr>Slide 27</vt:lpstr>
      <vt:lpstr>Regulamento (CE)  n.º 1924/2006  do  Parlamento Europeu  e do  Conselho de 20 de Dezembro de 2006  relativo às alegações nutricionais e de saúde sobre os alimentos  </vt:lpstr>
      <vt:lpstr>ÂMBITO </vt:lpstr>
      <vt:lpstr>Não se aplica</vt:lpstr>
      <vt:lpstr>Slide 31</vt:lpstr>
      <vt:lpstr>Slide 32</vt:lpstr>
      <vt:lpstr>Slide 33</vt:lpstr>
      <vt:lpstr>Slide 34</vt:lpstr>
      <vt:lpstr>O fundamento científico é o aspecto principal a ter em conta pelos operadores das empresas do sector alimentar na utilização de alegações nutricionais e de saúde e terão de ser bem fundamentadas </vt:lpstr>
      <vt:lpstr>Avaliação científica</vt:lpstr>
      <vt:lpstr>Nenhuma alegação nutricional ou de saúde poderá ser</vt:lpstr>
      <vt:lpstr>Rotulagem</vt:lpstr>
      <vt:lpstr>Registo</vt:lpstr>
      <vt:lpstr>O Registo deve incluir os seguintes elementos:</vt:lpstr>
      <vt:lpstr>as alegações nutricionais e de saúde não devem:</vt:lpstr>
      <vt:lpstr>Slide 42</vt:lpstr>
      <vt:lpstr>São proibidas as alegações de saúde que:</vt:lpstr>
      <vt:lpstr>Só são permitidas as alegações de saúde que incluam na rotulagem e na publicidade</vt:lpstr>
      <vt:lpstr>PROCEDIMENTO</vt:lpstr>
      <vt:lpstr>Slide 46</vt:lpstr>
      <vt:lpstr>A Autoridade Nacional competente deve:</vt:lpstr>
      <vt:lpstr>Slide 48</vt:lpstr>
      <vt:lpstr>Alicamentos ou nutracêutiocos</vt:lpstr>
      <vt:lpstr>Slide 50</vt:lpstr>
      <vt:lpstr>Principais aditivos alimentares com potencial funcional</vt:lpstr>
      <vt:lpstr>Exemplo de alimentos funcionais</vt:lpstr>
      <vt:lpstr>FITOESTEOIS</vt:lpstr>
      <vt:lpstr>ÓMEGA-3</vt:lpstr>
      <vt:lpstr>ALIMENTOS ENRIQUECIDOS</vt:lpstr>
      <vt:lpstr>Onde se adquire o magnésio – fósforo – potássio – ferro – cálcio – vitaminas? </vt:lpstr>
      <vt:lpstr>magnésio – fósforo – potássio – ferro – cálcio - vitaminas</vt:lpstr>
      <vt:lpstr>Slide 58</vt:lpstr>
      <vt:lpstr>Slide 59</vt:lpstr>
      <vt:lpstr>Slide 60</vt:lpstr>
      <vt:lpstr>contrapublicidade  e  informação fidedigna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Mario Frota</dc:creator>
  <cp:lastModifiedBy>mppb</cp:lastModifiedBy>
  <cp:revision>54</cp:revision>
  <dcterms:created xsi:type="dcterms:W3CDTF">2011-08-16T13:22:38Z</dcterms:created>
  <dcterms:modified xsi:type="dcterms:W3CDTF">2011-10-21T11:13:28Z</dcterms:modified>
</cp:coreProperties>
</file>