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286" r:id="rId4"/>
    <p:sldId id="287" r:id="rId5"/>
    <p:sldId id="308" r:id="rId6"/>
    <p:sldId id="288" r:id="rId7"/>
    <p:sldId id="289" r:id="rId8"/>
    <p:sldId id="310" r:id="rId9"/>
    <p:sldId id="273" r:id="rId10"/>
    <p:sldId id="290" r:id="rId11"/>
    <p:sldId id="291" r:id="rId12"/>
    <p:sldId id="293" r:id="rId13"/>
    <p:sldId id="294" r:id="rId14"/>
    <p:sldId id="274" r:id="rId15"/>
    <p:sldId id="297" r:id="rId16"/>
    <p:sldId id="309" r:id="rId17"/>
    <p:sldId id="295" r:id="rId18"/>
    <p:sldId id="298" r:id="rId19"/>
    <p:sldId id="384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07" r:id="rId38"/>
    <p:sldId id="306" r:id="rId39"/>
    <p:sldId id="276" r:id="rId40"/>
    <p:sldId id="330" r:id="rId41"/>
    <p:sldId id="331" r:id="rId42"/>
    <p:sldId id="355" r:id="rId43"/>
    <p:sldId id="333" r:id="rId44"/>
    <p:sldId id="365" r:id="rId45"/>
    <p:sldId id="277" r:id="rId46"/>
    <p:sldId id="268" r:id="rId47"/>
    <p:sldId id="283" r:id="rId48"/>
    <p:sldId id="269" r:id="rId49"/>
    <p:sldId id="270" r:id="rId50"/>
    <p:sldId id="271" r:id="rId51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832F"/>
    <a:srgbClr val="FFB4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4322763"/>
            <a:ext cx="6438900" cy="1316037"/>
          </a:xfrm>
        </p:spPr>
        <p:txBody>
          <a:bodyPr/>
          <a:lstStyle>
            <a:lvl1pPr marL="0" indent="0" algn="r">
              <a:buFontTx/>
              <a:buNone/>
              <a:defRPr sz="2000" b="1"/>
            </a:lvl1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5A93E4-78AF-4F28-80F0-3F4E3854A291}" type="slidenum">
              <a:rPr lang="pt-PT"/>
              <a:pPr/>
              <a:t>‹nº›</a:t>
            </a:fld>
            <a:endParaRPr lang="pt-PT"/>
          </a:p>
        </p:txBody>
      </p:sp>
      <p:pic>
        <p:nvPicPr>
          <p:cNvPr id="5127" name="Picture 7" descr="esfeera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460375"/>
            <a:ext cx="1079500" cy="10795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125" y="231775"/>
            <a:ext cx="1177925" cy="1177925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139825"/>
            <a:ext cx="3944937" cy="879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E2DB6-F775-4E5F-BC13-C15190348C4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5F72-CAD3-498E-BE20-AA88CFD78C5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878E-2683-47BC-BD2F-2DBE9E5C043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8CCA4-4926-4B89-BB0D-6EBF3E69699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60FDD-99F3-4F1C-BA98-5449F77A2EC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E67EE-86B8-42B7-AB57-9AABC43CA69B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5BE4A-CA52-4D15-9ECE-3A33AF0E199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FAB8-2E99-4F44-81A2-FDD582BB0B9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BFC54-5E34-496F-A7B4-381F81C26F0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2BC40-BD12-4328-A140-DB7A5EAB176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CC6666"/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C6666"/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CC6666"/>
                </a:solidFill>
                <a:latin typeface="+mj-lt"/>
              </a:defRPr>
            </a:lvl1pPr>
          </a:lstStyle>
          <a:p>
            <a:fld id="{7A57575B-4B09-4704-8C06-20180F885176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76200"/>
          </a:xfrm>
          <a:prstGeom prst="rect">
            <a:avLst/>
          </a:prstGeom>
          <a:gradFill rotWithShape="0">
            <a:gsLst>
              <a:gs pos="0">
                <a:srgbClr val="AB4F50"/>
              </a:gs>
              <a:gs pos="100000">
                <a:srgbClr val="F3D9D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9338" y="42863"/>
            <a:ext cx="1676400" cy="774700"/>
          </a:xfrm>
          <a:prstGeom prst="rect">
            <a:avLst/>
          </a:prstGeom>
          <a:noFill/>
        </p:spPr>
      </p:pic>
      <p:pic>
        <p:nvPicPr>
          <p:cNvPr id="4105" name="Picture 9" descr="esfeera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571625"/>
            <a:ext cx="261938" cy="2619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arm4.static.flickr.com/3178/2659306197_65a59873f7_o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rogariasonlinecom.files.wordpress.com/2010/03/farmacia_antiga_1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pt/imgres?imgurl=http://images.quebarato.com.br/photos/big/B/9/225DB9_1.jpg&amp;imgrefurl=http://www.quebarato.com.br/classificados/kit-emagrecimento-total-bodygenics-frete-gratis__2252217.html&amp;usg=__ykdkgX6a8ngUraDxAppMC0U5ah4=&amp;h=460&amp;w=460&amp;sz=51&amp;hl=pt-PT&amp;start=110&amp;tbnid=w52PtDzwT5g-QM:&amp;tbnh=128&amp;tbnw=128&amp;prev=/images?q=Produtos+para+emagrecer&amp;gbv=2&amp;ndsp=20&amp;hl=pt-PT&amp;sa=N&amp;start=100" TargetMode="External"/><Relationship Id="rId5" Type="http://schemas.openxmlformats.org/officeDocument/2006/relationships/image" Target="../media/image80.jpeg"/><Relationship Id="rId10" Type="http://schemas.openxmlformats.org/officeDocument/2006/relationships/image" Target="../media/image84.jpeg"/><Relationship Id="rId4" Type="http://schemas.openxmlformats.org/officeDocument/2006/relationships/hyperlink" Target="http://images.google.pt/imgres?imgurl=http://www.plenaformasaude.com.br/loja/images/3cavitaminlife.jpg&amp;imgrefurl=http://www.plenaformasaude.com.br/loja/index.php?cPath=1&amp;main_page=index&amp;usg=__llSgpa9I8zObnwdxMlXOswz96K8=&amp;h=166&amp;w=282&amp;sz=41&amp;hl=pt-PT&amp;start=94&amp;tbnid=9HXIg35jsEnz3M:&amp;tbnh=67&amp;tbnw=114&amp;prev=/images?q=Produtos+para+emagrecer&amp;gbv=2&amp;ndsp=20&amp;hl=pt-PT&amp;sa=N&amp;start=80" TargetMode="External"/><Relationship Id="rId9" Type="http://schemas.openxmlformats.org/officeDocument/2006/relationships/image" Target="../media/image8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tartslim.com/wp-content/uploads/2010/11/StartSlim-mor.jpg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images.google.pt/imgres?imgurl=http://www.samerimobiliaria.com.br/Herbalife_logo.jpg&amp;imgrefurl=http://www.samerimobiliaria.com.br/primeirapagina.htm&amp;usg=__GHlQIFzPD-ktttllvvJMPK6WvrE=&amp;h=400&amp;w=347&amp;sz=22&amp;hl=pt-PT&amp;start=3&amp;um=1&amp;tbnid=LTRcDi9EXuwBkM:&amp;tbnh=124&amp;tbnw=108&amp;prev=/images?q=herbalife&amp;hl=pt-PT&amp;sa=G&amp;um=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joaodorio.com/site/images/stories/revista_dquixote/revista_dom_quixote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joaodorio.com/site/images/stories/revista_dquixote/bastostigr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joaodorio.com/site/images/stories/revista_dquixote/rhum_creosotad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4000" dirty="0" smtClean="0"/>
              <a:t>Publicidade do medicamento: restrições do objecto</a:t>
            </a:r>
            <a:endParaRPr lang="pt-PT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3717032"/>
            <a:ext cx="6438900" cy="2807593"/>
          </a:xfrm>
        </p:spPr>
        <p:txBody>
          <a:bodyPr/>
          <a:lstStyle/>
          <a:p>
            <a:pPr algn="ctr"/>
            <a:r>
              <a:rPr lang="pt-PT" sz="2400" dirty="0" smtClean="0"/>
              <a:t>João Pessoa</a:t>
            </a:r>
          </a:p>
          <a:p>
            <a:pPr algn="ctr"/>
            <a:r>
              <a:rPr lang="pt-PT" dirty="0" smtClean="0"/>
              <a:t>Outubro 2011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r>
              <a:rPr lang="pt-PT" dirty="0" smtClean="0"/>
              <a:t>Ângela Maria </a:t>
            </a:r>
            <a:r>
              <a:rPr lang="pt-PT" dirty="0" err="1" smtClean="0"/>
              <a:t>Marini</a:t>
            </a:r>
            <a:r>
              <a:rPr lang="pt-PT" dirty="0" smtClean="0"/>
              <a:t> Simão Portugal Frota</a:t>
            </a:r>
          </a:p>
          <a:p>
            <a:r>
              <a:rPr lang="pt-PT" dirty="0" smtClean="0">
                <a:solidFill>
                  <a:srgbClr val="FF99FF"/>
                </a:solidFill>
              </a:rPr>
              <a:t>Directora do Centro de Formação para o Consumo de Coimbra</a:t>
            </a:r>
            <a:endParaRPr lang="pt-PT" dirty="0" smtClean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352928" cy="1143000"/>
          </a:xfrm>
        </p:spPr>
        <p:txBody>
          <a:bodyPr/>
          <a:lstStyle/>
          <a:p>
            <a:r>
              <a:rPr lang="pt-PT" dirty="0" smtClean="0"/>
              <a:t>Para os políticos essa fé não era cega nem generalizada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273630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“</a:t>
            </a:r>
            <a:r>
              <a:rPr lang="pt-PT" i="1" dirty="0" smtClean="0"/>
              <a:t>O mundo caminha para a </a:t>
            </a:r>
          </a:p>
          <a:p>
            <a:pPr>
              <a:buNone/>
            </a:pPr>
            <a:r>
              <a:rPr lang="pt-PT" i="1" dirty="0" smtClean="0"/>
              <a:t>saúde e riqueza universais</a:t>
            </a:r>
            <a:r>
              <a:rPr lang="pt-PT" dirty="0" smtClean="0"/>
              <a:t>”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Há um explosão de debates </a:t>
            </a:r>
          </a:p>
          <a:p>
            <a:pPr>
              <a:buNone/>
            </a:pPr>
            <a:r>
              <a:rPr lang="pt-PT" dirty="0" smtClean="0"/>
              <a:t> sobre medicina e economia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É crescente a fé nos xaropes e seus derivados</a:t>
            </a:r>
          </a:p>
        </p:txBody>
      </p:sp>
      <p:pic>
        <p:nvPicPr>
          <p:cNvPr id="6" name="Picture 2" descr="http://blogs.estadao.com.br/reclames-do-estadao/files/2011/01/1939.6.16-mitigal-ca%C3%A7ad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276" y="0"/>
            <a:ext cx="364072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56784" cy="1296144"/>
          </a:xfrm>
        </p:spPr>
        <p:txBody>
          <a:bodyPr/>
          <a:lstStyle/>
          <a:p>
            <a:pPr algn="ctr"/>
            <a:r>
              <a:rPr lang="pt-PT" dirty="0" smtClean="0"/>
              <a:t>Regulamento Sanitário Federal </a:t>
            </a:r>
            <a:r>
              <a:rPr lang="pt-PT" sz="2800" dirty="0" smtClean="0"/>
              <a:t>Decreto-lei nº.16300 </a:t>
            </a:r>
            <a:br>
              <a:rPr lang="pt-PT" sz="2800" dirty="0" smtClean="0"/>
            </a:br>
            <a:r>
              <a:rPr lang="pt-PT" sz="2800" dirty="0" smtClean="0"/>
              <a:t>31 </a:t>
            </a:r>
            <a:r>
              <a:rPr lang="pt-PT" sz="2800" dirty="0" err="1" smtClean="0"/>
              <a:t>janeiro</a:t>
            </a:r>
            <a:r>
              <a:rPr lang="pt-PT" sz="2800" dirty="0" smtClean="0"/>
              <a:t> 1923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6024" y="1412776"/>
            <a:ext cx="8820472" cy="5445224"/>
          </a:xfrm>
        </p:spPr>
        <p:txBody>
          <a:bodyPr/>
          <a:lstStyle/>
          <a:p>
            <a:pPr>
              <a:buNone/>
            </a:pPr>
            <a:r>
              <a:rPr lang="pt-PT" sz="2800" dirty="0" smtClean="0"/>
              <a:t>O termo “</a:t>
            </a:r>
            <a:r>
              <a:rPr lang="pt-PT" sz="2800" b="1" dirty="0" smtClean="0">
                <a:solidFill>
                  <a:srgbClr val="FFC000"/>
                </a:solidFill>
              </a:rPr>
              <a:t>vigilância sanitária</a:t>
            </a:r>
            <a:r>
              <a:rPr lang="pt-PT" sz="2800" dirty="0" smtClean="0"/>
              <a:t>” aparece pela primeira vez plasmado na lei – </a:t>
            </a:r>
            <a:r>
              <a:rPr lang="pt-PT" sz="2800" dirty="0" smtClean="0">
                <a:solidFill>
                  <a:srgbClr val="FFC000"/>
                </a:solidFill>
              </a:rPr>
              <a:t>mas não há referência  específica à fiscalização da publicidade do medicamento</a:t>
            </a:r>
          </a:p>
          <a:p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Na </a:t>
            </a:r>
            <a:r>
              <a:rPr lang="pt-PT" sz="2800" b="1" dirty="0" smtClean="0">
                <a:solidFill>
                  <a:srgbClr val="FFC000"/>
                </a:solidFill>
              </a:rPr>
              <a:t>Reforma de Chagas </a:t>
            </a:r>
            <a:r>
              <a:rPr lang="pt-PT" sz="2800" dirty="0" smtClean="0"/>
              <a:t>aparecem referências ao “</a:t>
            </a:r>
            <a:r>
              <a:rPr lang="pt-PT" sz="2800" b="1" i="1" dirty="0" smtClean="0"/>
              <a:t>Licenciamento ou fiscalização de produtos farmacêuticos, soros, vacinas e produtos biológicos bem como produtos de higiene e toucador</a:t>
            </a:r>
            <a:r>
              <a:rPr lang="pt-PT" sz="2800" dirty="0" smtClean="0"/>
              <a:t>”</a:t>
            </a:r>
          </a:p>
          <a:p>
            <a:pPr algn="ctr">
              <a:buNone/>
            </a:pPr>
            <a:r>
              <a:rPr lang="pt-PT" sz="2800" b="1" dirty="0" smtClean="0">
                <a:solidFill>
                  <a:srgbClr val="FF832F"/>
                </a:solidFill>
              </a:rPr>
              <a:t>Contribuiu para eliminar “elixires” e “tónicos caseiros” das farmácias</a:t>
            </a:r>
            <a:r>
              <a:rPr lang="pt-PT" sz="2800" b="1" dirty="0" smtClean="0"/>
              <a:t>.</a:t>
            </a:r>
            <a:endParaRPr lang="pt-P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Consequências da Reforma Chagas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6024" y="1981200"/>
            <a:ext cx="7092280" cy="4472136"/>
          </a:xfrm>
        </p:spPr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</a:rPr>
              <a:t>Invasão do mercado </a:t>
            </a:r>
            <a:r>
              <a:rPr lang="pt-PT" dirty="0" smtClean="0"/>
              <a:t>por medicamentos vindos  da Europa</a:t>
            </a:r>
          </a:p>
          <a:p>
            <a:pPr>
              <a:buNone/>
            </a:pPr>
            <a:r>
              <a:rPr lang="pt-PT" dirty="0" smtClean="0"/>
              <a:t>	 e Estados Unidos</a:t>
            </a:r>
          </a:p>
          <a:p>
            <a:endParaRPr lang="pt-PT" dirty="0" smtClean="0"/>
          </a:p>
          <a:p>
            <a:r>
              <a:rPr lang="pt-PT" b="1" dirty="0" smtClean="0">
                <a:solidFill>
                  <a:srgbClr val="FFC000"/>
                </a:solidFill>
              </a:rPr>
              <a:t>Saída</a:t>
            </a:r>
            <a:r>
              <a:rPr lang="pt-PT" dirty="0" smtClean="0"/>
              <a:t> por ano, de milhares de contos de reis para aquisição de produtos sem maior valor em detrimento  de fármacos brasileiros</a:t>
            </a:r>
            <a:endParaRPr lang="pt-PT" dirty="0"/>
          </a:p>
        </p:txBody>
      </p:sp>
      <p:pic>
        <p:nvPicPr>
          <p:cNvPr id="4" name="Picture 2" descr="http://3.bp.blogspot.com/_cMd2uKI9UuM/TMLsQpqAedI/AAAAAAAADzs/KJLj6Rp-3v4/s1600/Propaganda+de+medica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21957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http://www.anvisa.gov.br/imagens/farmacopeia.jpg"/>
          <p:cNvPicPr>
            <a:picLocks noChangeAspect="1" noChangeArrowheads="1"/>
          </p:cNvPicPr>
          <p:nvPr/>
        </p:nvPicPr>
        <p:blipFill>
          <a:blip r:embed="rId2" cstate="print"/>
          <a:srcRect l="8623" t="11768" r="19514" b="6312"/>
          <a:stretch>
            <a:fillRect/>
          </a:stretch>
        </p:blipFill>
        <p:spPr bwMode="auto">
          <a:xfrm>
            <a:off x="7164288" y="4437112"/>
            <a:ext cx="1979712" cy="2448272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330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				         1º laboratório brasileiro </a:t>
            </a:r>
          </a:p>
          <a:p>
            <a:pPr>
              <a:buNone/>
            </a:pPr>
            <a:r>
              <a:rPr lang="pt-PT" dirty="0" smtClean="0"/>
              <a:t>a produzir </a:t>
            </a:r>
            <a:r>
              <a:rPr lang="pt-PT" dirty="0" err="1" smtClean="0"/>
              <a:t>fitoterápicos</a:t>
            </a:r>
            <a:r>
              <a:rPr lang="pt-PT" dirty="0" smtClean="0"/>
              <a:t> em escala industrial</a:t>
            </a:r>
          </a:p>
          <a:p>
            <a:pPr>
              <a:buNone/>
            </a:pPr>
            <a:r>
              <a:rPr lang="pt-PT" sz="2400" dirty="0" smtClean="0"/>
              <a:t>4 de Novembro de 1926</a:t>
            </a:r>
          </a:p>
          <a:p>
            <a:pPr algn="ctr">
              <a:buNone/>
            </a:pPr>
            <a:r>
              <a:rPr lang="pt-PT" b="1" dirty="0" smtClean="0">
                <a:solidFill>
                  <a:srgbClr val="FF9933"/>
                </a:solidFill>
              </a:rPr>
              <a:t>1º</a:t>
            </a:r>
          </a:p>
          <a:p>
            <a:pPr algn="ctr">
              <a:buNone/>
            </a:pPr>
            <a:r>
              <a:rPr lang="pt-PT" dirty="0" smtClean="0">
                <a:solidFill>
                  <a:srgbClr val="FF9933"/>
                </a:solidFill>
              </a:rPr>
              <a:t> </a:t>
            </a:r>
            <a:r>
              <a:rPr lang="pt-PT" b="1" dirty="0" smtClean="0">
                <a:solidFill>
                  <a:srgbClr val="FF9933"/>
                </a:solidFill>
              </a:rPr>
              <a:t>Código Farmacêutico Brasileiro </a:t>
            </a:r>
          </a:p>
          <a:p>
            <a:pPr>
              <a:buNone/>
            </a:pPr>
            <a:r>
              <a:rPr lang="pt-PT" dirty="0" smtClean="0"/>
              <a:t>lançou-se a </a:t>
            </a:r>
          </a:p>
          <a:p>
            <a:pPr algn="ctr">
              <a:buNone/>
            </a:pPr>
            <a:r>
              <a:rPr lang="pt-PT" b="1" dirty="0" smtClean="0">
                <a:solidFill>
                  <a:srgbClr val="FF832F"/>
                </a:solidFill>
              </a:rPr>
              <a:t>1ª</a:t>
            </a:r>
            <a:r>
              <a:rPr lang="pt-PT" dirty="0" smtClean="0">
                <a:solidFill>
                  <a:srgbClr val="FF832F"/>
                </a:solidFill>
              </a:rPr>
              <a:t> edição da</a:t>
            </a:r>
          </a:p>
          <a:p>
            <a:pPr algn="ctr">
              <a:buNone/>
            </a:pPr>
            <a:r>
              <a:rPr lang="pt-PT" dirty="0" smtClean="0">
                <a:solidFill>
                  <a:srgbClr val="FF832F"/>
                </a:solidFill>
              </a:rPr>
              <a:t> </a:t>
            </a:r>
            <a:r>
              <a:rPr lang="pt-PT" b="1" dirty="0" smtClean="0">
                <a:solidFill>
                  <a:srgbClr val="FF832F"/>
                </a:solidFill>
              </a:rPr>
              <a:t>Farmacopeia Brasileira</a:t>
            </a:r>
            <a:endParaRPr lang="pt-PT" b="1" dirty="0">
              <a:solidFill>
                <a:srgbClr val="FF832F"/>
              </a:solidFill>
            </a:endParaRPr>
          </a:p>
        </p:txBody>
      </p:sp>
      <p:pic>
        <p:nvPicPr>
          <p:cNvPr id="68610" name="Picture 2" descr="http://www.darf.com.br/img/cliente-natu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46979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blogdorogerio.com.br/wp-content/uploads/2009/10/merck-building-blog-bioethics.jpg"/>
          <p:cNvPicPr>
            <a:picLocks noChangeAspect="1" noChangeArrowheads="1"/>
          </p:cNvPicPr>
          <p:nvPr/>
        </p:nvPicPr>
        <p:blipFill>
          <a:blip r:embed="rId2" cstate="print"/>
          <a:srcRect l="15120" t="43615" r="17921" b="24401"/>
          <a:stretch>
            <a:fillRect/>
          </a:stretch>
        </p:blipFill>
        <p:spPr bwMode="auto">
          <a:xfrm>
            <a:off x="395536" y="764704"/>
            <a:ext cx="2232248" cy="792088"/>
          </a:xfrm>
          <a:prstGeom prst="rect">
            <a:avLst/>
          </a:prstGeom>
          <a:noFill/>
        </p:spPr>
      </p:pic>
      <p:pic>
        <p:nvPicPr>
          <p:cNvPr id="47108" name="Picture 4" descr="http://www.psiquiatria.com/congreso_old/images/logos/beech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80" y="3241617"/>
            <a:ext cx="2520280" cy="754736"/>
          </a:xfrm>
          <a:prstGeom prst="rect">
            <a:avLst/>
          </a:prstGeom>
          <a:noFill/>
        </p:spPr>
      </p:pic>
      <p:pic>
        <p:nvPicPr>
          <p:cNvPr id="47110" name="Picture 6" descr="http://www.rhodia.com.br/pt/binaries/rhodia_logo.JPG"/>
          <p:cNvPicPr>
            <a:picLocks noChangeAspect="1" noChangeArrowheads="1"/>
          </p:cNvPicPr>
          <p:nvPr/>
        </p:nvPicPr>
        <p:blipFill>
          <a:blip r:embed="rId4" cstate="print"/>
          <a:srcRect t="14286" r="9244" b="7143"/>
          <a:stretch>
            <a:fillRect/>
          </a:stretch>
        </p:blipFill>
        <p:spPr bwMode="auto">
          <a:xfrm>
            <a:off x="239548" y="2124145"/>
            <a:ext cx="1728192" cy="792088"/>
          </a:xfrm>
          <a:prstGeom prst="rect">
            <a:avLst/>
          </a:prstGeom>
          <a:noFill/>
        </p:spPr>
      </p:pic>
      <p:pic>
        <p:nvPicPr>
          <p:cNvPr id="47112" name="Picture 8" descr="http://www.planetarymixers-spanish.com/images/logo.gif"/>
          <p:cNvPicPr>
            <a:picLocks noChangeAspect="1" noChangeArrowheads="1"/>
          </p:cNvPicPr>
          <p:nvPr/>
        </p:nvPicPr>
        <p:blipFill>
          <a:blip r:embed="rId5" cstate="print"/>
          <a:srcRect t="72182"/>
          <a:stretch>
            <a:fillRect/>
          </a:stretch>
        </p:blipFill>
        <p:spPr bwMode="auto">
          <a:xfrm>
            <a:off x="1823724" y="4428401"/>
            <a:ext cx="1656184" cy="598936"/>
          </a:xfrm>
          <a:prstGeom prst="rect">
            <a:avLst/>
          </a:prstGeom>
          <a:noFill/>
        </p:spPr>
      </p:pic>
      <p:sp>
        <p:nvSpPr>
          <p:cNvPr id="12" name="Rectângulo 11"/>
          <p:cNvSpPr/>
          <p:nvPr/>
        </p:nvSpPr>
        <p:spPr>
          <a:xfrm>
            <a:off x="2039748" y="2412177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+mn-lt"/>
              </a:rPr>
              <a:t>1919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3191876" y="3492297"/>
            <a:ext cx="1480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+mn-lt"/>
              </a:rPr>
              <a:t>1920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623924" y="4572417"/>
            <a:ext cx="1152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1922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2555776" y="1196752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1896</a:t>
            </a:r>
            <a:endParaRPr lang="pt-P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6" name="Picture 12" descr="http://img.pai.pt/453847/453847_lolr_01.gif"/>
          <p:cNvPicPr>
            <a:picLocks noChangeAspect="1" noChangeArrowheads="1"/>
          </p:cNvPicPr>
          <p:nvPr/>
        </p:nvPicPr>
        <p:blipFill>
          <a:blip r:embed="rId6" cstate="print"/>
          <a:srcRect t="15120" b="16841"/>
          <a:stretch>
            <a:fillRect/>
          </a:stretch>
        </p:blipFill>
        <p:spPr bwMode="auto">
          <a:xfrm>
            <a:off x="4412932" y="1476073"/>
            <a:ext cx="1481667" cy="1008112"/>
          </a:xfrm>
          <a:prstGeom prst="rect">
            <a:avLst/>
          </a:prstGeom>
          <a:noFill/>
        </p:spPr>
      </p:pic>
      <p:pic>
        <p:nvPicPr>
          <p:cNvPr id="47122" name="Picture 18" descr="http://www.sedentario.org/wp-content/uploads/2009/12/j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8100" y="2772217"/>
            <a:ext cx="2520280" cy="522058"/>
          </a:xfrm>
          <a:prstGeom prst="rect">
            <a:avLst/>
          </a:prstGeom>
          <a:noFill/>
        </p:spPr>
      </p:pic>
      <p:pic>
        <p:nvPicPr>
          <p:cNvPr id="47126" name="Picture 22" descr="http://www.ipr.pt/imagens/conteudo/GlaxoSmithKline.gif"/>
          <p:cNvPicPr>
            <a:picLocks noChangeAspect="1" noChangeArrowheads="1"/>
          </p:cNvPicPr>
          <p:nvPr/>
        </p:nvPicPr>
        <p:blipFill>
          <a:blip r:embed="rId8" cstate="print"/>
          <a:srcRect t="15036" r="10081" b="9786"/>
          <a:stretch>
            <a:fillRect/>
          </a:stretch>
        </p:blipFill>
        <p:spPr bwMode="auto">
          <a:xfrm>
            <a:off x="5784164" y="3420289"/>
            <a:ext cx="1944216" cy="720080"/>
          </a:xfrm>
          <a:prstGeom prst="rect">
            <a:avLst/>
          </a:prstGeom>
          <a:noFill/>
        </p:spPr>
      </p:pic>
      <p:pic>
        <p:nvPicPr>
          <p:cNvPr id="47128" name="Picture 24" descr="http://img.pai.pt/mysite/rendermedia/24391/704eaf70-53eb-4dae-be65-6a629aa8fa4b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92276" y="4900452"/>
            <a:ext cx="936104" cy="1040117"/>
          </a:xfrm>
          <a:prstGeom prst="rect">
            <a:avLst/>
          </a:prstGeom>
          <a:noFill/>
        </p:spPr>
      </p:pic>
      <p:pic>
        <p:nvPicPr>
          <p:cNvPr id="47130" name="Picture 26" descr="http://www2.fisica.uminho.pt/OCV/CIOCV2006/CIBA%20CIOCV-UM2005.jpg"/>
          <p:cNvPicPr>
            <a:picLocks noChangeAspect="1" noChangeArrowheads="1"/>
          </p:cNvPicPr>
          <p:nvPr/>
        </p:nvPicPr>
        <p:blipFill>
          <a:blip r:embed="rId10" cstate="print"/>
          <a:srcRect l="27484" r="7902" b="58001"/>
          <a:stretch>
            <a:fillRect/>
          </a:stretch>
        </p:blipFill>
        <p:spPr bwMode="auto">
          <a:xfrm>
            <a:off x="6288220" y="4212377"/>
            <a:ext cx="1440160" cy="576064"/>
          </a:xfrm>
          <a:prstGeom prst="rect">
            <a:avLst/>
          </a:prstGeom>
          <a:noFill/>
        </p:spPr>
      </p:pic>
      <p:sp>
        <p:nvSpPr>
          <p:cNvPr id="34" name="Rectângulo 33"/>
          <p:cNvSpPr/>
          <p:nvPr/>
        </p:nvSpPr>
        <p:spPr>
          <a:xfrm>
            <a:off x="6069116" y="2052137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1931</a:t>
            </a:r>
            <a:endParaRPr lang="pt-P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7800388" y="3097992"/>
            <a:ext cx="11641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</a:t>
            </a:r>
          </a:p>
          <a:p>
            <a:pPr algn="ctr"/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1934</a:t>
            </a:r>
          </a:p>
          <a:p>
            <a:pPr algn="ctr"/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1937</a:t>
            </a:r>
            <a:endParaRPr lang="pt-P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0656" cy="1491952"/>
          </a:xfrm>
        </p:spPr>
        <p:txBody>
          <a:bodyPr/>
          <a:lstStyle/>
          <a:p>
            <a:r>
              <a:rPr lang="pt-PT" dirty="0" smtClean="0"/>
              <a:t>A publicidade elege como</a:t>
            </a:r>
            <a:br>
              <a:rPr lang="pt-PT" dirty="0" smtClean="0"/>
            </a:br>
            <a:r>
              <a:rPr lang="pt-PT" dirty="0" smtClean="0"/>
              <a:t>		público alvo a</a:t>
            </a:r>
            <a:br>
              <a:rPr lang="pt-PT" dirty="0" smtClean="0"/>
            </a:br>
            <a:r>
              <a:rPr lang="pt-PT" dirty="0" smtClean="0"/>
              <a:t>					“Rainha do Lar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385592" y="1916832"/>
            <a:ext cx="5758408" cy="1951856"/>
          </a:xfrm>
        </p:spPr>
        <p:txBody>
          <a:bodyPr/>
          <a:lstStyle/>
          <a:p>
            <a:pPr>
              <a:buNone/>
            </a:pPr>
            <a:r>
              <a:rPr lang="pt-PT" sz="2800" dirty="0" smtClean="0"/>
              <a:t>Fortificantes para crianças</a:t>
            </a:r>
          </a:p>
          <a:p>
            <a:pPr>
              <a:buNone/>
            </a:pPr>
            <a:r>
              <a:rPr lang="pt-PT" sz="2800" dirty="0" smtClean="0"/>
              <a:t>Remédio para cólica, </a:t>
            </a:r>
          </a:p>
          <a:p>
            <a:pPr>
              <a:buNone/>
            </a:pPr>
            <a:r>
              <a:rPr lang="pt-PT" sz="2800" dirty="0" smtClean="0"/>
              <a:t>Remédio para dores de cabeça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39552" y="3749457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publicidade explora a figura da mulher 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exaltando a 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desportiva 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independente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fumadora 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			motorista</a:t>
            </a:r>
            <a:endParaRPr lang="pt-P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Século Ilustrado, No. 485, April 19 1947 - 7a">
            <a:hlinkClick r:id="rId2" tooltip="Século Ilustrado, No. 485, April 19 1947 - 7a by Gatochy, on Flickr"/>
          </p:cNvPr>
          <p:cNvPicPr>
            <a:picLocks noChangeAspect="1" noChangeArrowheads="1"/>
          </p:cNvPicPr>
          <p:nvPr/>
        </p:nvPicPr>
        <p:blipFill>
          <a:blip r:embed="rId3" cstate="print"/>
          <a:srcRect b="37879"/>
          <a:stretch>
            <a:fillRect/>
          </a:stretch>
        </p:blipFill>
        <p:spPr bwMode="auto">
          <a:xfrm>
            <a:off x="323528" y="1052736"/>
            <a:ext cx="1907704" cy="2663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4994" name="Picture 2" descr="http://3.bp.blogspot.com/_yD_ZI4o20Jk/TOgL2xIw13I/AAAAAAAACik/Dj-gja_cw1Y/s1600/almach+1903+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536504" cy="1143000"/>
          </a:xfrm>
        </p:spPr>
        <p:txBody>
          <a:bodyPr/>
          <a:lstStyle/>
          <a:p>
            <a:r>
              <a:rPr lang="pt-PT" dirty="0" smtClean="0"/>
              <a:t>“O medicamento</a:t>
            </a:r>
            <a:br>
              <a:rPr lang="pt-PT" dirty="0" smtClean="0"/>
            </a:br>
            <a:r>
              <a:rPr lang="pt-PT" dirty="0" smtClean="0"/>
              <a:t> que caiu do céu”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51720" y="1981200"/>
            <a:ext cx="6048672" cy="48768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Fórmula idealizada pelo</a:t>
            </a:r>
          </a:p>
          <a:p>
            <a:pPr>
              <a:buNone/>
            </a:pPr>
            <a:r>
              <a:rPr lang="pt-PT" dirty="0" smtClean="0"/>
              <a:t> médico Cândido Fontoura</a:t>
            </a:r>
          </a:p>
          <a:p>
            <a:pPr>
              <a:buNone/>
            </a:pPr>
            <a:r>
              <a:rPr lang="pt-PT" dirty="0" smtClean="0"/>
              <a:t> - </a:t>
            </a:r>
            <a:r>
              <a:rPr lang="pt-PT" sz="2400" dirty="0" smtClean="0"/>
              <a:t>1910</a:t>
            </a:r>
            <a:r>
              <a:rPr lang="pt-PT" dirty="0" smtClean="0"/>
              <a:t> -</a:t>
            </a:r>
          </a:p>
          <a:p>
            <a:pPr>
              <a:buNone/>
            </a:pPr>
            <a:r>
              <a:rPr lang="pt-PT" dirty="0" smtClean="0"/>
              <a:t>contou com Monteiro Lobato para sua divulgação com a história do </a:t>
            </a:r>
            <a:r>
              <a:rPr lang="pt-PT" dirty="0" err="1" smtClean="0"/>
              <a:t>Jéca</a:t>
            </a:r>
            <a:r>
              <a:rPr lang="pt-PT" dirty="0" smtClean="0"/>
              <a:t> </a:t>
            </a:r>
            <a:r>
              <a:rPr lang="pt-PT" dirty="0" err="1" smtClean="0"/>
              <a:t>Tatuzinho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err="1" smtClean="0"/>
              <a:t>Biotónico</a:t>
            </a:r>
            <a:r>
              <a:rPr lang="pt-PT" dirty="0" smtClean="0"/>
              <a:t> ou “tónico da vida”</a:t>
            </a:r>
          </a:p>
          <a:p>
            <a:pPr>
              <a:buNone/>
            </a:pPr>
            <a:endParaRPr lang="pt-PT" dirty="0" smtClean="0"/>
          </a:p>
        </p:txBody>
      </p:sp>
      <p:pic>
        <p:nvPicPr>
          <p:cNvPr id="72706" name="Picture 2" descr="http://www.topbooks.com.br/Christine/imagens/anunciobioton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818" y="2420888"/>
            <a:ext cx="2118530" cy="4221088"/>
          </a:xfrm>
          <a:prstGeom prst="rect">
            <a:avLst/>
          </a:prstGeom>
          <a:noFill/>
        </p:spPr>
      </p:pic>
      <p:pic>
        <p:nvPicPr>
          <p:cNvPr id="72712" name="Picture 8" descr="http://4.bp.blogspot.com/_0YobJOoWimk/S7qKOPsL99I/AAAAAAAAAMA/ANPmbHu0ptM/s1600/jeca.jpg"/>
          <p:cNvPicPr>
            <a:picLocks noChangeAspect="1" noChangeArrowheads="1"/>
          </p:cNvPicPr>
          <p:nvPr/>
        </p:nvPicPr>
        <p:blipFill>
          <a:blip r:embed="rId3" cstate="print"/>
          <a:srcRect l="9091" t="6779" r="13636" b="5611"/>
          <a:stretch>
            <a:fillRect/>
          </a:stretch>
        </p:blipFill>
        <p:spPr bwMode="auto">
          <a:xfrm>
            <a:off x="7020272" y="144016"/>
            <a:ext cx="2123728" cy="3573016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7452320" y="3717032"/>
            <a:ext cx="1691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000" dirty="0" smtClean="0">
                <a:solidFill>
                  <a:schemeClr val="bg1"/>
                </a:solidFill>
              </a:rPr>
              <a:t>100 milhões de exemplares vendidos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220486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O BIOTÓNICO FONTOURA é vendido com teor alcoólico de 9,5% </a:t>
            </a:r>
          </a:p>
          <a:p>
            <a:pPr>
              <a:buNone/>
            </a:pPr>
            <a:r>
              <a:rPr lang="pt-PT" sz="2400" dirty="0" smtClean="0"/>
              <a:t>A ANVISA estabeleceu o máximo de 0,5% de álcool etílico ou etanol para crianças até aos 12 anos e 2% para adultos 				Resolução nº 543, 19 Abril </a:t>
            </a:r>
            <a:r>
              <a:rPr lang="pt-PT" sz="2400" b="1" dirty="0" smtClean="0">
                <a:solidFill>
                  <a:srgbClr val="FF0000"/>
                </a:solidFill>
              </a:rPr>
              <a:t>2001</a:t>
            </a:r>
            <a:r>
              <a:rPr lang="pt-PT" sz="2400" dirty="0" smtClean="0"/>
              <a:t> </a:t>
            </a:r>
          </a:p>
          <a:p>
            <a:endParaRPr lang="pt-PT" dirty="0"/>
          </a:p>
        </p:txBody>
      </p:sp>
      <p:pic>
        <p:nvPicPr>
          <p:cNvPr id="73734" name="Picture 6" descr="http://farm4.static.flickr.com/3634/3364837795_6cc3a25c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7384"/>
            <a:ext cx="3024336" cy="4536842"/>
          </a:xfrm>
          <a:prstGeom prst="rect">
            <a:avLst/>
          </a:prstGeom>
          <a:noFill/>
        </p:spPr>
      </p:pic>
      <p:pic>
        <p:nvPicPr>
          <p:cNvPr id="73736" name="Picture 8" descr="http://renanferreira.files.wordpress.com/2010/02/anuncio_biotonico_1950_01.jpg"/>
          <p:cNvPicPr>
            <a:picLocks noChangeAspect="1" noChangeArrowheads="1"/>
          </p:cNvPicPr>
          <p:nvPr/>
        </p:nvPicPr>
        <p:blipFill>
          <a:blip r:embed="rId3" cstate="print"/>
          <a:srcRect l="2271" t="6495" r="5024" b="2112"/>
          <a:stretch>
            <a:fillRect/>
          </a:stretch>
        </p:blipFill>
        <p:spPr bwMode="auto">
          <a:xfrm>
            <a:off x="4716016" y="0"/>
            <a:ext cx="2966300" cy="4509120"/>
          </a:xfrm>
          <a:prstGeom prst="rect">
            <a:avLst/>
          </a:prstGeom>
          <a:noFill/>
        </p:spPr>
      </p:pic>
      <p:sp>
        <p:nvSpPr>
          <p:cNvPr id="104450" name="AutoShape 2" descr="data:image/jpg;base64,/9j/4AAQSkZJRgABAQAAAQABAAD/2wBDAAkGBwgHBgkIBwgKCgkLDRYPDQwMDRsUFRAWIB0iIiAdHx8kKDQsJCYxJx8fLT0tMTU3Ojo6Iys/RD84QzQ5Ojf/2wBDAQoKCg0MDRoPDxo3JR8lNzc3Nzc3Nzc3Nzc3Nzc3Nzc3Nzc3Nzc3Nzc3Nzc3Nzc3Nzc3Nzc3Nzc3Nzc3Nzc3Nzf/wAARCACfAKMDASIAAhEBAxEB/8QAGwAAAgMBAQEAAAAAAAAAAAAAAAUDBAYCAQf/xAA8EAACAQMDAgQFAgQEBAcAAAABAgMABBEFEiExQQYTUWEUIjJxgRWRI0JSobHR8PEHM2LBJDSCk6LS4f/EABkBAQEBAQEBAAAAAAAAAAAAAAADAgEEBf/EACsRAAICAQIFAwQCAwAAAAAAAAABAhEDEiEEEyIxQVFhcSORocEygbHh8P/aAAwDAQACEQMRAD8A+40UUUAUUUUAUUUUAUUUUAUUVW1G7FlaST7DIyj5EUcux6KPucCgLBYAE+gzxSe51eO8tzDpTNLdSqQgxt2f9RyOAKU3MGo3UySasfKiZstbrKdrr/Tx77QSfTvmn2kiz+DiktRhMtjecshJyyk/f/AUAkg/Ub9HSKYy2PmGAu5ABUYDN6kYBA68k1PaXc1haH4q8t3dDg2ytuZgemzHPOcgYP4qzqMn8ZkUjYMAAdPf++aS6ct5qWo3UVjJ5MUDbfOGCEJGWx7njjoOT3rbg1GxZs42BQEhlz2bqK7pKtld2d8tzHcz3MTAiWIlQScAA9h2q+l8MgTwywZOAZAMZ9MgmsAt0V4DnPtQTQHtFFFAFFFFAKxrlk2ofBB5TKCwZvLYIpHXLEYpnketZz9JtpNRuDqXMezEKPOzLtycnk8HnBH+dTWq2VvqsMWnylgfMMqozSAdCATyFGc8cUA+ooFFAFFFFAFFFFAeEgdx71mLieTUbsXBLxwwyYiQ8q5BI3fvj16Ux1Bnvb5NNjGI1VZrhz/TnhR65wc+33qlOsCMUtY1jiH0qowB+P71uEbZxs8mlaXiR2kABA3Y6ft7VWVPLby8BkcE4I5BHv361NUcn1R887sffg16dKqjJKTkjPTt7VL4ckhsWOnlVVpWeVGzjeSeR9wP7D2qHnPoa40i3WTxK007kmG3zAnpk4Y/fp+9YyJaQjVcDrXkiK6FWUMrDBBHBqjeXM9vdx/KHgkUKB0O/PrnH4/v2qaK/t3IUyCOTvHIdrD8V5jZxtls/o3SW/8ASOWT7eo9utTMI7q3IDlo5F+pGIOPUEV1PNHDE0szhI0UszMcAD1NLdLvYRFtlcQm4d5YI5OG2FuCfTOc4PrjtQEEN2bSxS5kvXY7yBHK24ygMR8vfP2pjd6hFbMseGluGGUgiGXb3x2HucCl9nEUT4m2t1lMBeAA4DOitwQfXOfvV3S4Js3F1dxpHNcODsByUQABVJ7nqfuaAh265J84lsoAefLMbOV9t2Rn9qKbUUBHLBFMAJo0kAOQHUHB/NdLGiDCKFHoBiuq8ZgoJY4AGSTQHtFeIyuoZGDKwyCDkEV7QBRRR0oAqOaaOCJ5ZnCRoMsx6AV2WA71nb/Ura71aOwa4fy9y4SAbmmfr2zhFA5PHPegCwVms7vUJleKS9nyEkAysYOAM9cEAnB9az1x4guEN3nSLtzBIEXA/wCYMkZHHQYB/NarULlJyoQkbScNnggj0/asnP4Xgl+MJv75fipA52uPkwScLxwOf8KvBTUemrtd77Wr8rwSnqvYntdaebTrm7msprUwHAWY7d3Gc/arul+Hby9sYbnUNQuIZZG80RQkFUBOQOR6cGkFrZrCW0XR7qa8ubiXdJJP/EEAGMn07ZA9a+gXc5t4VhZ90m0BmHH+s13LJ6qi/sdxp6eoT7XjyknLKxXI74OM1HbGQ+ItPSLj5ZHkPquMY/cipSQcgjAHYdqrXMkkN1ZSwKDL8QqqScDB4OfbBP8AatSXTuaNbJGkiMjoHUjkEZzVKwIm04NeBSoZ1xJg4UMQM++MUwXpxS29sWaGVPLE0LtvMZA3K2c5XPB57H968poh1CytVtDNawwMysNu/LRR5IBfbnHA5/FW7bTIYo5vNLzyXAxNJIeXHIxx0AycAVXsbRLiCQyQtE+5l3qhiLr2JX/P0pjawmC3jhMjSbFC73xk49cUBHY2qWdusERYopJG45IySf8AvVmiigCiiigCk/ifSf1fTngWSVWIxtSQqGB6j8jIz704ooCK2iWC3ihQYWNAoHsBUtFcu6xrudgqjuxwKA6riaVIYnllcIiDLMxwAK7pd4hx+iXm5Sy+Wdw9R3/tQFDe+u3jxhX/AEyMmOT59vnNgHtyV5xjjpTeGytrfLQQRxkjkqoGf9ZpNoc13JfCCI2UdjbRYkitjna7YKqcgEEAZ/8AVWh7UBmOgAxggDI/FLdYN3M1tYWDKkl3J5ZkPOxe5x9s0zdVRtqIEGSduc456faq0XkR6/ZTXLYCo4U5OATgZPt7njmvU29GxnyO7XT7fRNIMNggURrlm7se7H1PU0ruJ7+JN2m2aXs2ceXLJtGO5yfxT2+niWJ4C6maRG2RZG5+D0Hfoaz8V1GQ5VzHs4bd8pX7g9Kni9xJWqRn/C2o+JG0gm10eG+TzpP409zhs5OV5zwOlNtVvfhtPMl9bgTyDa1sh3Def5R681wNatYhJHZmSXyySyW0Zb5vso61Z8OaXNqN4NX1dv4kTEQWvIER/qb1bn8VXNlVtpJWSxYnBJN2aTR1uk0y2W/INyIwJMHPNXK8Fe15C4UUUUAUUUUAUUUUAUUUv1q/On2oeNN8sjhI1weT169uAeaAv5qrqFmmoQLDJI6x71ZgpxvAOcH2+1ILnWr6TTYZbFUnnbajeX9G7ox57DP9qtaFdWdhHFp0twPimV5WzwGORkgEnA5Fd0urA/AwMVDff+Tn+WNvkPEn0njv7V1FPFNnypUcjrtYHFdTOscTu/0qCT9hXAKvDEIh0pW8vYZXaT6cFgTwTwO2OtRTajLLfs1szmzVGiLCP5Wlz1DdwACOKzV14z8M7IidVvoba5TzVhjicArkocHGVGVPAIrRJd22pRPYWEW1EtknhK5UDnKjHb9/WuRkpPZlcmDLiVzi1fqQMckk0j1nUGime0sY4572RdpiSMtIB7+33p0GVhuQ5B5HFUbC8hsNT1e8kADrCoBK8BVPOT1/mHHtXrm6iQQ3Tw8s9tp8l1cTrd2saYffkBhnt0PUj/aotZt9Iv7thcKZZohseMuyIe/zAYz3pzZzSPp0M9yoWRog8gAwAcZPFZ8WtjJc3rXCzvcSkvE0khZVyfpUDgYP7+9eePezrFureOtJ8J3MdjcpDEWiEiRxoqDbkj+r2NXvA+q2niq2OqQ3M0ktvL5cmCqqW2g4+UfMMMOvpSzX9Vh00mJrQ3E7oGRzpzThVyeNyqR2PH+da7w9dWN5YfEabbNbxOxyjWxgJYcElSAa1Nw/ilud0TS1PsNBXteCvamAooooAooooAooooAqhqclsnlyTKJJYD5kUYYBt2CMgEgdCaNQ1BYY5I4ZI2uVAPlA5YDudoyentWfupnk8y7gdGkKk/PnC/YZ+XOOftXYq3Ry/QqafcXZnulu0YQIS3myFRyecAAYxg+p57nrWU1TTb6TU7lPIN010xNuUjaUK3lnJySAhxxxye4x11+naOl5pVhdancJMHmMhVo2wFbJCgZ555yc9T2NWUg2BFyMxOfKZE2bQCQOO3SqrqWk3jycuSkhb4A0y9sNQmaSxNtaGHbGPLMZDbgW3LkjP/UM59a3UyeZE6BipZSAw7e9L9Cv3v7QmZds8LmKTp8xH8wx68H81l/Ffir9K1mS1bxNptgVVW8i4s3kYZHXcCBUqlJ1FNv2NWpyttIj1DwLeraRGLxLqxNvFsIWUgv87MWPzdQGx9lFGkX01leSzy3IA2mKOMj/AJxQEF3PXqGxj0PPamuh+JLe80UTXGpW9+JHZPiIIvKj9MYY845qof08p5Uk9m8JYuyGRcbiuCVwQR74xmuwx14o1m4ieTpnK0iG2mv9ZNp8NEbOK4lLSzooK7eTwTjk4x3rQ6L4fi0y5u7hp3uXuAoLSgZAHb0x/lVON1VIbaSGOaCFla38zgxsM46dQO1TTzSXmVYM/B4x0+wremb2fYhYw1+6ittNdpZdhJG3HU4IJx+Aaz6TwNG0nmyqoPLSMw69OtXIrd41iBjkfyohErSrvIX8j2H7Us1+2udZeDTjMscd0xWRnHOVG5eRj0rjU4wemrOqm1Ys1PSX17UYotPvZUYxld63ske3GT9Knnr1P2z6azSdMufD2mLbQTtexRhnaS6lJkz1IB5yPTPSq3hvwVaaHdperdXEtyIyh3EbOQM4GM9R61ppEV0KsAysMEEZBFeXDzWtWatXsVyT20p2ghcSRLIudrgMM+hrulemXqvO1nG3mpGpKyjJwAcbWJHX/HFNKsSCiiigCiiigCiiigMeNFv0/wCIEutNCpsja7Aytlt2Bxj8GupND1O7upyk4tIJC25iu52z0wO35rXUVGeGMpxm+6/YxfTjKMfJnb62l0/T7O1gs1uY7ZRhywVgw9Ae55/vS+3mxGz3Ci3ZmJ2u4zj146U61TSJdSuJPiL6WO08sqkMA2kMerFu/wBulLLvRNBthHDJpAucYG45YfLg5z0Bye+MmvVCdHKEd9rEFnqCO0sMFjaqbu4lQ5kcKCSqgDJ6DOcfmm134o0nU/061hMx/UIhcRtsKnYBvGfTp0qxqVjpV1YXOnLYxx2tzGY5RGuxnB6jI6Clceg2VtNYT20REmnw+RBukY4jxjB55OM8nNZnHLKcZR7eSmPlb8y+23z4KXizQE8UaakMnlgecJVDgkAAEDofc+1ZJf8AhVbqQcwZBz/y2/8AtW9srqTzEt3WFQSQdvmZzye6Bf7/AGpl16mo5+Dnmya1kcV6UWxcW8UNCUX+SO5ZVUOxAw4Iye/t74Jqvq93qtlamXRIY5bvcF2uARt7/wAw9u9LtTudVs7m1eysU1GMIwu45mVMj5cMCcY6N0455FXrO5a4tTdT266c2Tug81ZFXB6kj1xXsmtS0evkhC4/UaTV9tv8egrGv+PdwDWFltzz/D7f+5TV42/XbCZYmmkXeIkMuxA+OC3rxn1oj1jTHmS3TVLFrtwNlutwpkfjIwM88V7otvLresPctK8VlYSgLGFx5smO59Bx0qUMSxxfU38lM+ZZGuhRr0NP5t/EpaaGORR1EDHd+ARg/v8AvUVzqcqQSeXZXXnBcojREgt6ErkdaY5A4rqsERXHZ30URHxv0lmCRRAAk84+bPGat2NwZ4FLjbKABImCNrY5HNWaqz2STOX8yWNiAGMUhXcPf/WaAtUUsup59NiEk8iTxb1QAgh+Tgc9CefQUyHSgPagu7qG0iM1xIEjBAJPqTgD7811dyiC2lmYgCNSxJOBwM0qsbCaaSzvLqZJdsbOAyHKO+D8uegHQZ5GcUBYjv7yVBJHpcwRuV8yRUbHuM8UUyooAoorzIFAV76Brm2kiSQxueVcdiORn1HtSCS2u7F1F20Dq5wsqDbkj1B6fjNafIqtqKJJYzLIgYbCcEZ7VqMqYZgrzxJ8L4u0/QBZ7xeBf/EebjZnP8uOfp9e9Wb/AFk2fiqPQ/hw4dN3xHmYx8rN9OOfp9e9cXXhyC48T2OuvcSrcWeNsSgbGIz17/zGpr3RorvxGmuPLKsyrtEQA2H5SvPf+Y1fiNT0cr2v9muG5ac+d6OvnwSWJ1PV5pJbCKFLSJ9iSzk/OcckDHIHTNWC11BK8FxBmRP5xu2v6EfLXD3MGnQzq8ggtsKSu7Cg+oH7VILpJoXeBlPBJ45J96LVe5MS6sbo3IeGTUsbMk2kUDIvsfN5B+3HSrelyreR7WmkeWFSkvxCIJeTnB2cdAMY/wAc1GbPXDpsWpWmy8lmjbdC6hFUA5BB5I4zzg5JHFS+H9O1G5s7mO602wtirAxyWU5VjuGScndkEEHmoqoycr/o9EpSliSpbfcUw6FaabqAls/CmpTPCw8q5iYbDx1AL+/cVp9HluLSzCJDJab2L/DyqN0eeoPJ+/XvUFv4ahnjvEY3a3EMuFJu3wwwGwcEDvjP+1cPbyfp1xaRxyRyBGjUTN82SOuT/jXMGqU6l2/72J5c7mt47rzbGF/dzyIjtucRtuKKdoYdxx36496aWlyqyoPiPMgmi3wsxGeOvP2x+xr5xZaFq8eiaPazuPPtpg1w3nZyueee9PtEtotSuzYBZZIbYBbmcx4DFdu2MMe2OoHXnnmsRm5arjVNr59zsoKMYtSu/wAGzt7mG5UmCaOUA4JRgcH04rm7vrayXddTJHngAnlj7DqaW6rp6IRNGz28LsPifIYqzDAGeOOBjJxnA61R0+C5tmlk021N0rMSt1dk+Y49MnBwOg9eOnWumCwl6+r6j8ON0cEMiSACLcTtIPzNn5STxjrx71oB0pdosaxwyZuGmndt8pYFcMfRT9I/y79aY5FAczRpNE0ci7kYYYHuKo2lxJFefAzSpM4j3gqpBUA4G73P478VdnkWGF5XztRSx2jJ4pZo1gyn4+4L+fOGcx7htj3EHAA6nAHPt70A3ooooDwn1pTq11JDMIy+xCu5cNg5z/tWZ8eapqVlq0EVnd3EEBtyzeSm75s9+DSjwfq2rX+oXS6pc3M0aQZQTJjncM9AO1Qx8TF5uXTLYsDy4p5E6Ufz8Gpvddh09Ue91FIFdsKZHA3EdRVSXxjpbIVbW7MjuDKuD7dKoeIlnk0wJa2Et1NOG+aMLmLgDPzEduOPSlVjJfQWcMU/hm5lkjXaXAi5x92rHFcVnxTcYYdSPXw3CYsmJTk9/lL/AGa3ziEV9m5Dgko2cZ7844qDQtNfV4p7uTU51YTNGqRBdqgdByDk1FpOmyeIZpbi986DTY/4ccSttMrDgk+w6cdea0WiXOnlTZ6ZCY4oCVIWLaqkY4Pvgg175ZHJI+c40yhB4Xt47mW/1aT46RRmNGTCRgc/Tzk11JKb+2a/tbcEJI0UipyxCkjI9cen7U8vWZLWRkbaQM5rAeG726k8am3hmk+Aj3hY0z5XA6+mck1CeVwp+9GJyUa9x/pt6LW5Vgx+DlXDAdEbs3t6H96ZJbjzfiNMnRtp2tETlCP6cjkHnjOQOeOax2kwXl74016PzpkWI7oQ4JjzuGevH7U3s5NViv5oLWKGEqhkaOR+ZXzyPT059xzWoyWRalsXzYuVJRu9k/uRXer3ujJPdpave3DuqXEZXbsY/Sq4BJwM9iDxz61NO8QXGr6g8Vxok1kWQsZmZxnGMDlR/oVpJWZZDPOjwyTbHiBwdpVeQevPJ/0DSK/OqandNbwYYLMgfYyiRYiPq+bgjIPasrHNzU9VL0MdNb3Z5q17FZwuilTcuh8tG6n3rR+GLD9P0eFDMZ3lHmvIT1ZuePakj6XJpuvWq2VyJbiaF1El04zGBz8oA5J57HGKa2Wl36XLPNeGOAqAI4nJOfUcAD7Yqs56mZQ1ubu3tiPiJ44iegdsE0W9zBcj+BKkg/6TXFnYQWrO6qXmc/PLIdzt+fT2HFd3FrDOVZ1IdfpdeGH5rB08u7UXCcO0cqg7ZE+pf/z2qpbLfB5E+KDtEcbXTIbjPUcj++PepP0+Y9dSvOmBgoMf/HmuBotmkLeUhWdgT8QWPmbsfVu9f9ulASNfvFj42EW8bHAkMgIz2B9M0aaFtmntN3KuZEXcThGJIx7DkY7Y9KSxiwkniSWWdmRvJnLzOQHB4IOeRuBHHfr0q1ILK3tnuNJKPcCVVU7i24khQpJ/l9hwMcdKAfjkUVxC0jRIZVVZCPmCnIB9jRQHu2kHiHNpIJ47e5uGdceXErMCfxwPvWhrwjNdTp2DHG6jtbdTen4dlwrLLwQcVVm1ZZnjttMQ3VzM2xVXgDjkk9hWvuNKsbq6iuri2jlniHyMwzj8VbWNF6KB9hVHldHKE+haMbXSEt9Qdp5XZZpQzZVXyDhfQAgftTgLgn3611RUjpy6h1KsAQRgg9xUVraQWcCw2sMcUS/SiDAFT0UAp1K6vrORpI7fzbcLnKDJHHcZz/jVPw7ZS3E365fvG9xcxARrGhAiTrjnkk8fsKcajb/EW5AkljZDvUxvtOR/29qy2qrrp8XaV+myTjSlI+KHmrg8nqCc+nSjdLsUxY+Y6utr3NNqtqt1YSxlcnAZcHBDDkEe9Ya1eWTVLprESy+WiqJY4/nyT/MVYZ4Hcd6+i9qo3Nq8RabTY7dLh2HmM6/WPcitwnpIZI640Z22guml+NufPVrUhwZUxlc4YZOe2a01vqVnc2xuYbhGhUZZs42j39PzUNk+oyvIt/bwxR4wrRSksfvwMV0uj2K20cHkbo4xgbmJJ5zye/OTzXJy1OxjhojV2SjULcruRtyZwHBGD+c14+pWkZxPMkJI3ASMBkZxn7Up8R6kmmBQVZ5JmJiVQMlsYwCTj98Vbj00XvwtxqKgzRgMY4ydmeuDnrg/4VPqvfsbLB1fTwpIu4m5wArbix9gOv4rltVXKiKyvZSf6YduPvuIq8EUYwoGOnHSvcCtAT2thBexSx3tpJ8szsvmjacOd3GD2zirDaNaNeW91s2vbgBFH0jAIHHbAJ6UwxXtAFFFFAf/2Q=="/>
          <p:cNvSpPr>
            <a:spLocks noChangeAspect="1" noChangeArrowheads="1"/>
          </p:cNvSpPr>
          <p:nvPr/>
        </p:nvSpPr>
        <p:spPr bwMode="auto">
          <a:xfrm>
            <a:off x="63500" y="-736600"/>
            <a:ext cx="15525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5170" name="AutoShape 2" descr="data:image/jpg;base64,/9j/4AAQSkZJRgABAQAAAQABAAD/2wBDAAkGBwgHBgkIBwgKCgkLDRYPDQwMDRsUFRAWIB0iIiAdHx8kKDQsJCYxJx8fLT0tMTU3Ojo6Iys/RD84QzQ5Ojf/2wBDAQoKCg0MDRoPDxo3JR8lNzc3Nzc3Nzc3Nzc3Nzc3Nzc3Nzc3Nzc3Nzc3Nzc3Nzc3Nzc3Nzc3Nzc3Nzc3Nzc3Nzf/wAARCACfAKMDASIAAhEBAxEB/8QAGwAAAgMBAQEAAAAAAAAAAAAAAAUDBAYCAQf/xAA8EAACAQMDAgQFAgQEBAcAAAABAgMABBEFEiExQQYTUWEUIjJxgRWRI0JSobHR8PEHM2LBJDSCk6LS4f/EABkBAQEBAQEBAAAAAAAAAAAAAAADAgEEBf/EACsRAAICAQIFAwQCAwAAAAAAAAABAhEDEiEEEyIxQVFhcSORocEygbHh8P/aAAwDAQACEQMRAD8A+40UUUAUUUUAUUUUAUUUUAUUVW1G7FlaST7DIyj5EUcux6KPucCgLBYAE+gzxSe51eO8tzDpTNLdSqQgxt2f9RyOAKU3MGo3UySasfKiZstbrKdrr/Tx77QSfTvmn2kiz+DiktRhMtjecshJyyk/f/AUAkg/Ub9HSKYy2PmGAu5ABUYDN6kYBA68k1PaXc1haH4q8t3dDg2ytuZgemzHPOcgYP4qzqMn8ZkUjYMAAdPf++aS6ct5qWo3UVjJ5MUDbfOGCEJGWx7njjoOT3rbg1GxZs42BQEhlz2bqK7pKtld2d8tzHcz3MTAiWIlQScAA9h2q+l8MgTwywZOAZAMZ9MgmsAt0V4DnPtQTQHtFFFAFFFFAKxrlk2ofBB5TKCwZvLYIpHXLEYpnketZz9JtpNRuDqXMezEKPOzLtycnk8HnBH+dTWq2VvqsMWnylgfMMqozSAdCATyFGc8cUA+ooFFAFFFFAFFFFAeEgdx71mLieTUbsXBLxwwyYiQ8q5BI3fvj16Ux1Bnvb5NNjGI1VZrhz/TnhR65wc+33qlOsCMUtY1jiH0qowB+P71uEbZxs8mlaXiR2kABA3Y6ft7VWVPLby8BkcE4I5BHv361NUcn1R887sffg16dKqjJKTkjPTt7VL4ckhsWOnlVVpWeVGzjeSeR9wP7D2qHnPoa40i3WTxK007kmG3zAnpk4Y/fp+9YyJaQjVcDrXkiK6FWUMrDBBHBqjeXM9vdx/KHgkUKB0O/PrnH4/v2qaK/t3IUyCOTvHIdrD8V5jZxtls/o3SW/8ASOWT7eo9utTMI7q3IDlo5F+pGIOPUEV1PNHDE0szhI0UszMcAD1NLdLvYRFtlcQm4d5YI5OG2FuCfTOc4PrjtQEEN2bSxS5kvXY7yBHK24ygMR8vfP2pjd6hFbMseGluGGUgiGXb3x2HucCl9nEUT4m2t1lMBeAA4DOitwQfXOfvV3S4Js3F1dxpHNcODsByUQABVJ7nqfuaAh265J84lsoAefLMbOV9t2Rn9qKbUUBHLBFMAJo0kAOQHUHB/NdLGiDCKFHoBiuq8ZgoJY4AGSTQHtFeIyuoZGDKwyCDkEV7QBRRR0oAqOaaOCJ5ZnCRoMsx6AV2WA71nb/Ura71aOwa4fy9y4SAbmmfr2zhFA5PHPegCwVms7vUJleKS9nyEkAysYOAM9cEAnB9az1x4guEN3nSLtzBIEXA/wCYMkZHHQYB/NarULlJyoQkbScNnggj0/asnP4Xgl+MJv75fipA52uPkwScLxwOf8KvBTUemrtd77Wr8rwSnqvYntdaebTrm7msprUwHAWY7d3Gc/arul+Hby9sYbnUNQuIZZG80RQkFUBOQOR6cGkFrZrCW0XR7qa8ubiXdJJP/EEAGMn07ZA9a+gXc5t4VhZ90m0BmHH+s13LJ6qi/sdxp6eoT7XjyknLKxXI74OM1HbGQ+ItPSLj5ZHkPquMY/cipSQcgjAHYdqrXMkkN1ZSwKDL8QqqScDB4OfbBP8AatSXTuaNbJGkiMjoHUjkEZzVKwIm04NeBSoZ1xJg4UMQM++MUwXpxS29sWaGVPLE0LtvMZA3K2c5XPB57H968poh1CytVtDNawwMysNu/LRR5IBfbnHA5/FW7bTIYo5vNLzyXAxNJIeXHIxx0AycAVXsbRLiCQyQtE+5l3qhiLr2JX/P0pjawmC3jhMjSbFC73xk49cUBHY2qWdusERYopJG45IySf8AvVmiigCiiigCk/ifSf1fTngWSVWIxtSQqGB6j8jIz704ooCK2iWC3ihQYWNAoHsBUtFcu6xrudgqjuxwKA6riaVIYnllcIiDLMxwAK7pd4hx+iXm5Sy+Wdw9R3/tQFDe+u3jxhX/AEyMmOT59vnNgHtyV5xjjpTeGytrfLQQRxkjkqoGf9ZpNoc13JfCCI2UdjbRYkitjna7YKqcgEEAZ/8AVWh7UBmOgAxggDI/FLdYN3M1tYWDKkl3J5ZkPOxe5x9s0zdVRtqIEGSduc456faq0XkR6/ZTXLYCo4U5OATgZPt7njmvU29GxnyO7XT7fRNIMNggURrlm7se7H1PU0ruJ7+JN2m2aXs2ceXLJtGO5yfxT2+niWJ4C6maRG2RZG5+D0Hfoaz8V1GQ5VzHs4bd8pX7g9Kni9xJWqRn/C2o+JG0gm10eG+TzpP409zhs5OV5zwOlNtVvfhtPMl9bgTyDa1sh3Def5R681wNatYhJHZmSXyySyW0Zb5vso61Z8OaXNqN4NX1dv4kTEQWvIER/qb1bn8VXNlVtpJWSxYnBJN2aTR1uk0y2W/INyIwJMHPNXK8Fe15C4UUUUAUUUUAUUUUAUUUv1q/On2oeNN8sjhI1weT169uAeaAv5qrqFmmoQLDJI6x71ZgpxvAOcH2+1ILnWr6TTYZbFUnnbajeX9G7ox57DP9qtaFdWdhHFp0twPimV5WzwGORkgEnA5Fd0urA/AwMVDff+Tn+WNvkPEn0njv7V1FPFNnypUcjrtYHFdTOscTu/0qCT9hXAKvDEIh0pW8vYZXaT6cFgTwTwO2OtRTajLLfs1szmzVGiLCP5Wlz1DdwACOKzV14z8M7IidVvoba5TzVhjicArkocHGVGVPAIrRJd22pRPYWEW1EtknhK5UDnKjHb9/WuRkpPZlcmDLiVzi1fqQMckk0j1nUGime0sY4572RdpiSMtIB7+33p0GVhuQ5B5HFUbC8hsNT1e8kADrCoBK8BVPOT1/mHHtXrm6iQQ3Tw8s9tp8l1cTrd2saYffkBhnt0PUj/aotZt9Iv7thcKZZohseMuyIe/zAYz3pzZzSPp0M9yoWRog8gAwAcZPFZ8WtjJc3rXCzvcSkvE0khZVyfpUDgYP7+9eePezrFureOtJ8J3MdjcpDEWiEiRxoqDbkj+r2NXvA+q2niq2OqQ3M0ktvL5cmCqqW2g4+UfMMMOvpSzX9Vh00mJrQ3E7oGRzpzThVyeNyqR2PH+da7w9dWN5YfEabbNbxOxyjWxgJYcElSAa1Nw/ilud0TS1PsNBXteCvamAooooAooooAooooAqhqclsnlyTKJJYD5kUYYBt2CMgEgdCaNQ1BYY5I4ZI2uVAPlA5YDudoyentWfupnk8y7gdGkKk/PnC/YZ+XOOftXYq3Ry/QqafcXZnulu0YQIS3myFRyecAAYxg+p57nrWU1TTb6TU7lPIN010xNuUjaUK3lnJySAhxxxye4x11+naOl5pVhdancJMHmMhVo2wFbJCgZ555yc9T2NWUg2BFyMxOfKZE2bQCQOO3SqrqWk3jycuSkhb4A0y9sNQmaSxNtaGHbGPLMZDbgW3LkjP/UM59a3UyeZE6BipZSAw7e9L9Cv3v7QmZds8LmKTp8xH8wx68H81l/Ffir9K1mS1bxNptgVVW8i4s3kYZHXcCBUqlJ1FNv2NWpyttIj1DwLeraRGLxLqxNvFsIWUgv87MWPzdQGx9lFGkX01leSzy3IA2mKOMj/AJxQEF3PXqGxj0PPamuh+JLe80UTXGpW9+JHZPiIIvKj9MYY845qof08p5Uk9m8JYuyGRcbiuCVwQR74xmuwx14o1m4ieTpnK0iG2mv9ZNp8NEbOK4lLSzooK7eTwTjk4x3rQ6L4fi0y5u7hp3uXuAoLSgZAHb0x/lVON1VIbaSGOaCFla38zgxsM46dQO1TTzSXmVYM/B4x0+wremb2fYhYw1+6ittNdpZdhJG3HU4IJx+Aaz6TwNG0nmyqoPLSMw69OtXIrd41iBjkfyohErSrvIX8j2H7Us1+2udZeDTjMscd0xWRnHOVG5eRj0rjU4wemrOqm1Ys1PSX17UYotPvZUYxld63ske3GT9Knnr1P2z6azSdMufD2mLbQTtexRhnaS6lJkz1IB5yPTPSq3hvwVaaHdperdXEtyIyh3EbOQM4GM9R61ppEV0KsAysMEEZBFeXDzWtWatXsVyT20p2ghcSRLIudrgMM+hrulemXqvO1nG3mpGpKyjJwAcbWJHX/HFNKsSCiiigCiiigCiiigMeNFv0/wCIEutNCpsja7Aytlt2Bxj8GupND1O7upyk4tIJC25iu52z0wO35rXUVGeGMpxm+6/YxfTjKMfJnb62l0/T7O1gs1uY7ZRhywVgw9Ae55/vS+3mxGz3Ci3ZmJ2u4zj146U61TSJdSuJPiL6WO08sqkMA2kMerFu/wBulLLvRNBthHDJpAucYG45YfLg5z0Bye+MmvVCdHKEd9rEFnqCO0sMFjaqbu4lQ5kcKCSqgDJ6DOcfmm134o0nU/061hMx/UIhcRtsKnYBvGfTp0qxqVjpV1YXOnLYxx2tzGY5RGuxnB6jI6Clceg2VtNYT20REmnw+RBukY4jxjB55OM8nNZnHLKcZR7eSmPlb8y+23z4KXizQE8UaakMnlgecJVDgkAAEDofc+1ZJf8AhVbqQcwZBz/y2/8AtW9srqTzEt3WFQSQdvmZzye6Bf7/AGpl16mo5+Dnmya1kcV6UWxcW8UNCUX+SO5ZVUOxAw4Iye/t74Jqvq93qtlamXRIY5bvcF2uARt7/wAw9u9LtTudVs7m1eysU1GMIwu45mVMj5cMCcY6N0455FXrO5a4tTdT266c2Tug81ZFXB6kj1xXsmtS0evkhC4/UaTV9tv8egrGv+PdwDWFltzz/D7f+5TV42/XbCZYmmkXeIkMuxA+OC3rxn1oj1jTHmS3TVLFrtwNlutwpkfjIwM88V7otvLresPctK8VlYSgLGFx5smO59Bx0qUMSxxfU38lM+ZZGuhRr0NP5t/EpaaGORR1EDHd+ARg/v8AvUVzqcqQSeXZXXnBcojREgt6ErkdaY5A4rqsERXHZ30URHxv0lmCRRAAk84+bPGat2NwZ4FLjbKABImCNrY5HNWaqz2STOX8yWNiAGMUhXcPf/WaAtUUsup59NiEk8iTxb1QAgh+Tgc9CefQUyHSgPagu7qG0iM1xIEjBAJPqTgD7811dyiC2lmYgCNSxJOBwM0qsbCaaSzvLqZJdsbOAyHKO+D8uegHQZ5GcUBYjv7yVBJHpcwRuV8yRUbHuM8UUyooAoorzIFAV76Brm2kiSQxueVcdiORn1HtSCS2u7F1F20Dq5wsqDbkj1B6fjNafIqtqKJJYzLIgYbCcEZ7VqMqYZgrzxJ8L4u0/QBZ7xeBf/EebjZnP8uOfp9e9Wb/AFk2fiqPQ/hw4dN3xHmYx8rN9OOfp9e9cXXhyC48T2OuvcSrcWeNsSgbGIz17/zGpr3RorvxGmuPLKsyrtEQA2H5SvPf+Y1fiNT0cr2v9muG5ac+d6OvnwSWJ1PV5pJbCKFLSJ9iSzk/OcckDHIHTNWC11BK8FxBmRP5xu2v6EfLXD3MGnQzq8ggtsKSu7Cg+oH7VILpJoXeBlPBJ45J96LVe5MS6sbo3IeGTUsbMk2kUDIvsfN5B+3HSrelyreR7WmkeWFSkvxCIJeTnB2cdAMY/wAc1GbPXDpsWpWmy8lmjbdC6hFUA5BB5I4zzg5JHFS+H9O1G5s7mO602wtirAxyWU5VjuGScndkEEHmoqoycr/o9EpSliSpbfcUw6FaabqAls/CmpTPCw8q5iYbDx1AL+/cVp9HluLSzCJDJab2L/DyqN0eeoPJ+/XvUFv4ahnjvEY3a3EMuFJu3wwwGwcEDvjP+1cPbyfp1xaRxyRyBGjUTN82SOuT/jXMGqU6l2/72J5c7mt47rzbGF/dzyIjtucRtuKKdoYdxx36496aWlyqyoPiPMgmi3wsxGeOvP2x+xr5xZaFq8eiaPazuPPtpg1w3nZyueee9PtEtotSuzYBZZIbYBbmcx4DFdu2MMe2OoHXnnmsRm5arjVNr59zsoKMYtSu/wAGzt7mG5UmCaOUA4JRgcH04rm7vrayXddTJHngAnlj7DqaW6rp6IRNGz28LsPifIYqzDAGeOOBjJxnA61R0+C5tmlk021N0rMSt1dk+Y49MnBwOg9eOnWumCwl6+r6j8ON0cEMiSACLcTtIPzNn5STxjrx71oB0pdosaxwyZuGmndt8pYFcMfRT9I/y79aY5FAczRpNE0ci7kYYYHuKo2lxJFefAzSpM4j3gqpBUA4G73P478VdnkWGF5XztRSx2jJ4pZo1gyn4+4L+fOGcx7htj3EHAA6nAHPt70A3ooooDwn1pTq11JDMIy+xCu5cNg5z/tWZ8eapqVlq0EVnd3EEBtyzeSm75s9+DSjwfq2rX+oXS6pc3M0aQZQTJjncM9AO1Qx8TF5uXTLYsDy4p5E6Ufz8Gpvddh09Ue91FIFdsKZHA3EdRVSXxjpbIVbW7MjuDKuD7dKoeIlnk0wJa2Et1NOG+aMLmLgDPzEduOPSlVjJfQWcMU/hm5lkjXaXAi5x92rHFcVnxTcYYdSPXw3CYsmJTk9/lL/AGa3ziEV9m5Dgko2cZ7844qDQtNfV4p7uTU51YTNGqRBdqgdByDk1FpOmyeIZpbi986DTY/4ccSttMrDgk+w6cdea0WiXOnlTZ6ZCY4oCVIWLaqkY4Pvgg175ZHJI+c40yhB4Xt47mW/1aT46RRmNGTCRgc/Tzk11JKb+2a/tbcEJI0UipyxCkjI9cen7U8vWZLWRkbaQM5rAeG726k8am3hmk+Aj3hY0z5XA6+mck1CeVwp+9GJyUa9x/pt6LW5Vgx+DlXDAdEbs3t6H96ZJbjzfiNMnRtp2tETlCP6cjkHnjOQOeOax2kwXl74016PzpkWI7oQ4JjzuGevH7U3s5NViv5oLWKGEqhkaOR+ZXzyPT059xzWoyWRalsXzYuVJRu9k/uRXer3ujJPdpave3DuqXEZXbsY/Sq4BJwM9iDxz61NO8QXGr6g8Vxok1kWQsZmZxnGMDlR/oVpJWZZDPOjwyTbHiBwdpVeQevPJ/0DSK/OqandNbwYYLMgfYyiRYiPq+bgjIPasrHNzU9VL0MdNb3Z5q17FZwuilTcuh8tG6n3rR+GLD9P0eFDMZ3lHmvIT1ZuePakj6XJpuvWq2VyJbiaF1El04zGBz8oA5J57HGKa2Wl36XLPNeGOAqAI4nJOfUcAD7Yqs56mZQ1ubu3tiPiJ44iegdsE0W9zBcj+BKkg/6TXFnYQWrO6qXmc/PLIdzt+fT2HFd3FrDOVZ1IdfpdeGH5rB08u7UXCcO0cqg7ZE+pf/z2qpbLfB5E+KDtEcbXTIbjPUcj++PepP0+Y9dSvOmBgoMf/HmuBotmkLeUhWdgT8QWPmbsfVu9f9ulASNfvFj42EW8bHAkMgIz2B9M0aaFtmntN3KuZEXcThGJIx7DkY7Y9KSxiwkniSWWdmRvJnLzOQHB4IOeRuBHHfr0q1ILK3tnuNJKPcCVVU7i24khQpJ/l9hwMcdKAfjkUVxC0jRIZVVZCPmCnIB9jRQHu2kHiHNpIJ47e5uGdceXErMCfxwPvWhrwjNdTp2DHG6jtbdTen4dlwrLLwQcVVm1ZZnjttMQ3VzM2xVXgDjkk9hWvuNKsbq6iuri2jlniHyMwzj8VbWNF6KB9hVHldHKE+haMbXSEt9Qdp5XZZpQzZVXyDhfQAgftTgLgn3611RUjpy6h1KsAQRgg9xUVraQWcCw2sMcUS/SiDAFT0UAp1K6vrORpI7fzbcLnKDJHHcZz/jVPw7ZS3E365fvG9xcxARrGhAiTrjnkk8fsKcajb/EW5AkljZDvUxvtOR/29qy2qrrp8XaV+myTjSlI+KHmrg8nqCc+nSjdLsUxY+Y6utr3NNqtqt1YSxlcnAZcHBDDkEe9Ya1eWTVLprESy+WiqJY4/nyT/MVYZ4Hcd6+i9qo3Nq8RabTY7dLh2HmM6/WPcitwnpIZI640Z22guml+NufPVrUhwZUxlc4YZOe2a01vqVnc2xuYbhGhUZZs42j39PzUNk+oyvIt/bwxR4wrRSksfvwMV0uj2K20cHkbo4xgbmJJ5zye/OTzXJy1OxjhojV2SjULcruRtyZwHBGD+c14+pWkZxPMkJI3ASMBkZxn7Up8R6kmmBQVZ5JmJiVQMlsYwCTj98Vbj00XvwtxqKgzRgMY4ydmeuDnrg/4VPqvfsbLB1fTwpIu4m5wArbix9gOv4rltVXKiKyvZSf6YduPvuIq8EUYwoGOnHSvcCtAT2thBexSx3tpJ8szsvmjacOd3GD2zirDaNaNeW91s2vbgBFH0jAIHHbAJ6UwxXtAFFFFAf/2Q=="/>
          <p:cNvSpPr>
            <a:spLocks noChangeAspect="1" noChangeArrowheads="1"/>
          </p:cNvSpPr>
          <p:nvPr/>
        </p:nvSpPr>
        <p:spPr bwMode="auto">
          <a:xfrm>
            <a:off x="63500" y="-736600"/>
            <a:ext cx="15525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172" name="AutoShape 4" descr="data:image/jpg;base64,/9j/4AAQSkZJRgABAQAAAQABAAD/2wBDAAkGBwgHBgkIBwgKCgkLDRYPDQwMDRsUFRAWIB0iIiAdHx8kKDQsJCYxJx8fLT0tMTU3Ojo6Iys/RD84QzQ5Ojf/2wBDAQoKCg0MDRoPDxo3JR8lNzc3Nzc3Nzc3Nzc3Nzc3Nzc3Nzc3Nzc3Nzc3Nzc3Nzc3Nzc3Nzc3Nzc3Nzc3Nzc3Nzf/wAARCACfAKMDASIAAhEBAxEB/8QAGwAAAgMBAQEAAAAAAAAAAAAAAAUDBAYCAQf/xAA8EAACAQMDAgQFAgQEBAcAAAABAgMABBEFEiExQQYTUWEUIjJxgRWRI0JSobHR8PEHM2LBJDSCk6LS4f/EABkBAQEBAQEBAAAAAAAAAAAAAAADAgEEBf/EACsRAAICAQIFAwQCAwAAAAAAAAABAhEDEiEEEyIxQVFhcSORocEygbHh8P/aAAwDAQACEQMRAD8A+40UUUAUUUUAUUUUAUUUUAUUVW1G7FlaST7DIyj5EUcux6KPucCgLBYAE+gzxSe51eO8tzDpTNLdSqQgxt2f9RyOAKU3MGo3UySasfKiZstbrKdrr/Tx77QSfTvmn2kiz+DiktRhMtjecshJyyk/f/AUAkg/Ub9HSKYy2PmGAu5ABUYDN6kYBA68k1PaXc1haH4q8t3dDg2ytuZgemzHPOcgYP4qzqMn8ZkUjYMAAdPf++aS6ct5qWo3UVjJ5MUDbfOGCEJGWx7njjoOT3rbg1GxZs42BQEhlz2bqK7pKtld2d8tzHcz3MTAiWIlQScAA9h2q+l8MgTwywZOAZAMZ9MgmsAt0V4DnPtQTQHtFFFAFFFFAKxrlk2ofBB5TKCwZvLYIpHXLEYpnketZz9JtpNRuDqXMezEKPOzLtycnk8HnBH+dTWq2VvqsMWnylgfMMqozSAdCATyFGc8cUA+ooFFAFFFFAFFFFAeEgdx71mLieTUbsXBLxwwyYiQ8q5BI3fvj16Ux1Bnvb5NNjGI1VZrhz/TnhR65wc+33qlOsCMUtY1jiH0qowB+P71uEbZxs8mlaXiR2kABA3Y6ft7VWVPLby8BkcE4I5BHv361NUcn1R887sffg16dKqjJKTkjPTt7VL4ckhsWOnlVVpWeVGzjeSeR9wP7D2qHnPoa40i3WTxK007kmG3zAnpk4Y/fp+9YyJaQjVcDrXkiK6FWUMrDBBHBqjeXM9vdx/KHgkUKB0O/PrnH4/v2qaK/t3IUyCOTvHIdrD8V5jZxtls/o3SW/8ASOWT7eo9utTMI7q3IDlo5F+pGIOPUEV1PNHDE0szhI0UszMcAD1NLdLvYRFtlcQm4d5YI5OG2FuCfTOc4PrjtQEEN2bSxS5kvXY7yBHK24ygMR8vfP2pjd6hFbMseGluGGUgiGXb3x2HucCl9nEUT4m2t1lMBeAA4DOitwQfXOfvV3S4Js3F1dxpHNcODsByUQABVJ7nqfuaAh265J84lsoAefLMbOV9t2Rn9qKbUUBHLBFMAJo0kAOQHUHB/NdLGiDCKFHoBiuq8ZgoJY4AGSTQHtFeIyuoZGDKwyCDkEV7QBRRR0oAqOaaOCJ5ZnCRoMsx6AV2WA71nb/Ura71aOwa4fy9y4SAbmmfr2zhFA5PHPegCwVms7vUJleKS9nyEkAysYOAM9cEAnB9az1x4guEN3nSLtzBIEXA/wCYMkZHHQYB/NarULlJyoQkbScNnggj0/asnP4Xgl+MJv75fipA52uPkwScLxwOf8KvBTUemrtd77Wr8rwSnqvYntdaebTrm7msprUwHAWY7d3Gc/arul+Hby9sYbnUNQuIZZG80RQkFUBOQOR6cGkFrZrCW0XR7qa8ubiXdJJP/EEAGMn07ZA9a+gXc5t4VhZ90m0BmHH+s13LJ6qi/sdxp6eoT7XjyknLKxXI74OM1HbGQ+ItPSLj5ZHkPquMY/cipSQcgjAHYdqrXMkkN1ZSwKDL8QqqScDB4OfbBP8AatSXTuaNbJGkiMjoHUjkEZzVKwIm04NeBSoZ1xJg4UMQM++MUwXpxS29sWaGVPLE0LtvMZA3K2c5XPB57H968poh1CytVtDNawwMysNu/LRR5IBfbnHA5/FW7bTIYo5vNLzyXAxNJIeXHIxx0AycAVXsbRLiCQyQtE+5l3qhiLr2JX/P0pjawmC3jhMjSbFC73xk49cUBHY2qWdusERYopJG45IySf8AvVmiigCiiigCk/ifSf1fTngWSVWIxtSQqGB6j8jIz704ooCK2iWC3ihQYWNAoHsBUtFcu6xrudgqjuxwKA6riaVIYnllcIiDLMxwAK7pd4hx+iXm5Sy+Wdw9R3/tQFDe+u3jxhX/AEyMmOT59vnNgHtyV5xjjpTeGytrfLQQRxkjkqoGf9ZpNoc13JfCCI2UdjbRYkitjna7YKqcgEEAZ/8AVWh7UBmOgAxggDI/FLdYN3M1tYWDKkl3J5ZkPOxe5x9s0zdVRtqIEGSduc456faq0XkR6/ZTXLYCo4U5OATgZPt7njmvU29GxnyO7XT7fRNIMNggURrlm7se7H1PU0ruJ7+JN2m2aXs2ceXLJtGO5yfxT2+niWJ4C6maRG2RZG5+D0Hfoaz8V1GQ5VzHs4bd8pX7g9Kni9xJWqRn/C2o+JG0gm10eG+TzpP409zhs5OV5zwOlNtVvfhtPMl9bgTyDa1sh3Def5R681wNatYhJHZmSXyySyW0Zb5vso61Z8OaXNqN4NX1dv4kTEQWvIER/qb1bn8VXNlVtpJWSxYnBJN2aTR1uk0y2W/INyIwJMHPNXK8Fe15C4UUUUAUUUUAUUUUAUUUv1q/On2oeNN8sjhI1weT169uAeaAv5qrqFmmoQLDJI6x71ZgpxvAOcH2+1ILnWr6TTYZbFUnnbajeX9G7ox57DP9qtaFdWdhHFp0twPimV5WzwGORkgEnA5Fd0urA/AwMVDff+Tn+WNvkPEn0njv7V1FPFNnypUcjrtYHFdTOscTu/0qCT9hXAKvDEIh0pW8vYZXaT6cFgTwTwO2OtRTajLLfs1szmzVGiLCP5Wlz1DdwACOKzV14z8M7IidVvoba5TzVhjicArkocHGVGVPAIrRJd22pRPYWEW1EtknhK5UDnKjHb9/WuRkpPZlcmDLiVzi1fqQMckk0j1nUGime0sY4572RdpiSMtIB7+33p0GVhuQ5B5HFUbC8hsNT1e8kADrCoBK8BVPOT1/mHHtXrm6iQQ3Tw8s9tp8l1cTrd2saYffkBhnt0PUj/aotZt9Iv7thcKZZohseMuyIe/zAYz3pzZzSPp0M9yoWRog8gAwAcZPFZ8WtjJc3rXCzvcSkvE0khZVyfpUDgYP7+9eePezrFureOtJ8J3MdjcpDEWiEiRxoqDbkj+r2NXvA+q2niq2OqQ3M0ktvL5cmCqqW2g4+UfMMMOvpSzX9Vh00mJrQ3E7oGRzpzThVyeNyqR2PH+da7w9dWN5YfEabbNbxOxyjWxgJYcElSAa1Nw/ilud0TS1PsNBXteCvamAooooAooooAooooAqhqclsnlyTKJJYD5kUYYBt2CMgEgdCaNQ1BYY5I4ZI2uVAPlA5YDudoyentWfupnk8y7gdGkKk/PnC/YZ+XOOftXYq3Ry/QqafcXZnulu0YQIS3myFRyecAAYxg+p57nrWU1TTb6TU7lPIN010xNuUjaUK3lnJySAhxxxye4x11+naOl5pVhdancJMHmMhVo2wFbJCgZ555yc9T2NWUg2BFyMxOfKZE2bQCQOO3SqrqWk3jycuSkhb4A0y9sNQmaSxNtaGHbGPLMZDbgW3LkjP/UM59a3UyeZE6BipZSAw7e9L9Cv3v7QmZds8LmKTp8xH8wx68H81l/Ffir9K1mS1bxNptgVVW8i4s3kYZHXcCBUqlJ1FNv2NWpyttIj1DwLeraRGLxLqxNvFsIWUgv87MWPzdQGx9lFGkX01leSzy3IA2mKOMj/AJxQEF3PXqGxj0PPamuh+JLe80UTXGpW9+JHZPiIIvKj9MYY845qof08p5Uk9m8JYuyGRcbiuCVwQR74xmuwx14o1m4ieTpnK0iG2mv9ZNp8NEbOK4lLSzooK7eTwTjk4x3rQ6L4fi0y5u7hp3uXuAoLSgZAHb0x/lVON1VIbaSGOaCFla38zgxsM46dQO1TTzSXmVYM/B4x0+wremb2fYhYw1+6ittNdpZdhJG3HU4IJx+Aaz6TwNG0nmyqoPLSMw69OtXIrd41iBjkfyohErSrvIX8j2H7Us1+2udZeDTjMscd0xWRnHOVG5eRj0rjU4wemrOqm1Ys1PSX17UYotPvZUYxld63ske3GT9Knnr1P2z6azSdMufD2mLbQTtexRhnaS6lJkz1IB5yPTPSq3hvwVaaHdperdXEtyIyh3EbOQM4GM9R61ppEV0KsAysMEEZBFeXDzWtWatXsVyT20p2ghcSRLIudrgMM+hrulemXqvO1nG3mpGpKyjJwAcbWJHX/HFNKsSCiiigCiiigCiiigMeNFv0/wCIEutNCpsja7Aytlt2Bxj8GupND1O7upyk4tIJC25iu52z0wO35rXUVGeGMpxm+6/YxfTjKMfJnb62l0/T7O1gs1uY7ZRhywVgw9Ae55/vS+3mxGz3Ci3ZmJ2u4zj146U61TSJdSuJPiL6WO08sqkMA2kMerFu/wBulLLvRNBthHDJpAucYG45YfLg5z0Bye+MmvVCdHKEd9rEFnqCO0sMFjaqbu4lQ5kcKCSqgDJ6DOcfmm134o0nU/061hMx/UIhcRtsKnYBvGfTp0qxqVjpV1YXOnLYxx2tzGY5RGuxnB6jI6Clceg2VtNYT20REmnw+RBukY4jxjB55OM8nNZnHLKcZR7eSmPlb8y+23z4KXizQE8UaakMnlgecJVDgkAAEDofc+1ZJf8AhVbqQcwZBz/y2/8AtW9srqTzEt3WFQSQdvmZzye6Bf7/AGpl16mo5+Dnmya1kcV6UWxcW8UNCUX+SO5ZVUOxAw4Iye/t74Jqvq93qtlamXRIY5bvcF2uARt7/wAw9u9LtTudVs7m1eysU1GMIwu45mVMj5cMCcY6N0455FXrO5a4tTdT266c2Tug81ZFXB6kj1xXsmtS0evkhC4/UaTV9tv8egrGv+PdwDWFltzz/D7f+5TV42/XbCZYmmkXeIkMuxA+OC3rxn1oj1jTHmS3TVLFrtwNlutwpkfjIwM88V7otvLresPctK8VlYSgLGFx5smO59Bx0qUMSxxfU38lM+ZZGuhRr0NP5t/EpaaGORR1EDHd+ARg/v8AvUVzqcqQSeXZXXnBcojREgt6ErkdaY5A4rqsERXHZ30URHxv0lmCRRAAk84+bPGat2NwZ4FLjbKABImCNrY5HNWaqz2STOX8yWNiAGMUhXcPf/WaAtUUsup59NiEk8iTxb1QAgh+Tgc9CefQUyHSgPagu7qG0iM1xIEjBAJPqTgD7811dyiC2lmYgCNSxJOBwM0qsbCaaSzvLqZJdsbOAyHKO+D8uegHQZ5GcUBYjv7yVBJHpcwRuV8yRUbHuM8UUyooAoorzIFAV76Brm2kiSQxueVcdiORn1HtSCS2u7F1F20Dq5wsqDbkj1B6fjNafIqtqKJJYzLIgYbCcEZ7VqMqYZgrzxJ8L4u0/QBZ7xeBf/EebjZnP8uOfp9e9Wb/AFk2fiqPQ/hw4dN3xHmYx8rN9OOfp9e9cXXhyC48T2OuvcSrcWeNsSgbGIz17/zGpr3RorvxGmuPLKsyrtEQA2H5SvPf+Y1fiNT0cr2v9muG5ac+d6OvnwSWJ1PV5pJbCKFLSJ9iSzk/OcckDHIHTNWC11BK8FxBmRP5xu2v6EfLXD3MGnQzq8ggtsKSu7Cg+oH7VILpJoXeBlPBJ45J96LVe5MS6sbo3IeGTUsbMk2kUDIvsfN5B+3HSrelyreR7WmkeWFSkvxCIJeTnB2cdAMY/wAc1GbPXDpsWpWmy8lmjbdC6hFUA5BB5I4zzg5JHFS+H9O1G5s7mO602wtirAxyWU5VjuGScndkEEHmoqoycr/o9EpSliSpbfcUw6FaabqAls/CmpTPCw8q5iYbDx1AL+/cVp9HluLSzCJDJab2L/DyqN0eeoPJ+/XvUFv4ahnjvEY3a3EMuFJu3wwwGwcEDvjP+1cPbyfp1xaRxyRyBGjUTN82SOuT/jXMGqU6l2/72J5c7mt47rzbGF/dzyIjtucRtuKKdoYdxx36496aWlyqyoPiPMgmi3wsxGeOvP2x+xr5xZaFq8eiaPazuPPtpg1w3nZyueee9PtEtotSuzYBZZIbYBbmcx4DFdu2MMe2OoHXnnmsRm5arjVNr59zsoKMYtSu/wAGzt7mG5UmCaOUA4JRgcH04rm7vrayXddTJHngAnlj7DqaW6rp6IRNGz28LsPifIYqzDAGeOOBjJxnA61R0+C5tmlk021N0rMSt1dk+Y49MnBwOg9eOnWumCwl6+r6j8ON0cEMiSACLcTtIPzNn5STxjrx71oB0pdosaxwyZuGmndt8pYFcMfRT9I/y79aY5FAczRpNE0ci7kYYYHuKo2lxJFefAzSpM4j3gqpBUA4G73P478VdnkWGF5XztRSx2jJ4pZo1gyn4+4L+fOGcx7htj3EHAA6nAHPt70A3ooooDwn1pTq11JDMIy+xCu5cNg5z/tWZ8eapqVlq0EVnd3EEBtyzeSm75s9+DSjwfq2rX+oXS6pc3M0aQZQTJjncM9AO1Qx8TF5uXTLYsDy4p5E6Ufz8Gpvddh09Ue91FIFdsKZHA3EdRVSXxjpbIVbW7MjuDKuD7dKoeIlnk0wJa2Et1NOG+aMLmLgDPzEduOPSlVjJfQWcMU/hm5lkjXaXAi5x92rHFcVnxTcYYdSPXw3CYsmJTk9/lL/AGa3ziEV9m5Dgko2cZ7844qDQtNfV4p7uTU51YTNGqRBdqgdByDk1FpOmyeIZpbi986DTY/4ccSttMrDgk+w6cdea0WiXOnlTZ6ZCY4oCVIWLaqkY4Pvgg175ZHJI+c40yhB4Xt47mW/1aT46RRmNGTCRgc/Tzk11JKb+2a/tbcEJI0UipyxCkjI9cen7U8vWZLWRkbaQM5rAeG726k8am3hmk+Aj3hY0z5XA6+mck1CeVwp+9GJyUa9x/pt6LW5Vgx+DlXDAdEbs3t6H96ZJbjzfiNMnRtp2tETlCP6cjkHnjOQOeOax2kwXl74016PzpkWI7oQ4JjzuGevH7U3s5NViv5oLWKGEqhkaOR+ZXzyPT059xzWoyWRalsXzYuVJRu9k/uRXer3ujJPdpave3DuqXEZXbsY/Sq4BJwM9iDxz61NO8QXGr6g8Vxok1kWQsZmZxnGMDlR/oVpJWZZDPOjwyTbHiBwdpVeQevPJ/0DSK/OqandNbwYYLMgfYyiRYiPq+bgjIPasrHNzU9VL0MdNb3Z5q17FZwuilTcuh8tG6n3rR+GLD9P0eFDMZ3lHmvIT1ZuePakj6XJpuvWq2VyJbiaF1El04zGBz8oA5J57HGKa2Wl36XLPNeGOAqAI4nJOfUcAD7Yqs56mZQ1ubu3tiPiJ44iegdsE0W9zBcj+BKkg/6TXFnYQWrO6qXmc/PLIdzt+fT2HFd3FrDOVZ1IdfpdeGH5rB08u7UXCcO0cqg7ZE+pf/z2qpbLfB5E+KDtEcbXTIbjPUcj++PepP0+Y9dSvOmBgoMf/HmuBotmkLeUhWdgT8QWPmbsfVu9f9ulASNfvFj42EW8bHAkMgIz2B9M0aaFtmntN3KuZEXcThGJIx7DkY7Y9KSxiwkniSWWdmRvJnLzOQHB4IOeRuBHHfr0q1ILK3tnuNJKPcCVVU7i24khQpJ/l9hwMcdKAfjkUVxC0jRIZVVZCPmCnIB9jRQHu2kHiHNpIJ47e5uGdceXErMCfxwPvWhrwjNdTp2DHG6jtbdTen4dlwrLLwQcVVm1ZZnjttMQ3VzM2xVXgDjkk9hWvuNKsbq6iuri2jlniHyMwzj8VbWNF6KB9hVHldHKE+haMbXSEt9Qdp5XZZpQzZVXyDhfQAgftTgLgn3611RUjpy6h1KsAQRgg9xUVraQWcCw2sMcUS/SiDAFT0UAp1K6vrORpI7fzbcLnKDJHHcZz/jVPw7ZS3E365fvG9xcxARrGhAiTrjnkk8fsKcajb/EW5AkljZDvUxvtOR/29qy2qrrp8XaV+myTjSlI+KHmrg8nqCc+nSjdLsUxY+Y6utr3NNqtqt1YSxlcnAZcHBDDkEe9Ya1eWTVLprESy+WiqJY4/nyT/MVYZ4Hcd6+i9qo3Nq8RabTY7dLh2HmM6/WPcitwnpIZI640Z22guml+NufPVrUhwZUxlc4YZOe2a01vqVnc2xuYbhGhUZZs42j39PzUNk+oyvIt/bwxR4wrRSksfvwMV0uj2K20cHkbo4xgbmJJ5zye/OTzXJy1OxjhojV2SjULcruRtyZwHBGD+c14+pWkZxPMkJI3ASMBkZxn7Up8R6kmmBQVZ5JmJiVQMlsYwCTj98Vbj00XvwtxqKgzRgMY4ydmeuDnrg/4VPqvfsbLB1fTwpIu4m5wArbix9gOv4rltVXKiKyvZSf6YduPvuIq8EUYwoGOnHSvcCtAT2thBexSx3tpJ8szsvmjacOd3GD2zirDaNaNeW91s2vbgBFH0jAIHHbAJ6UwxXtAFFFFAf/2Q=="/>
          <p:cNvSpPr>
            <a:spLocks noChangeAspect="1" noChangeArrowheads="1"/>
          </p:cNvSpPr>
          <p:nvPr/>
        </p:nvSpPr>
        <p:spPr bwMode="auto">
          <a:xfrm>
            <a:off x="63500" y="-736600"/>
            <a:ext cx="15525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4" name="Picture 2" descr="http://t3.gstatic.com/images?q=tbn:ANd9GcTQqkbb0W9ru4ZQ848eBtZsZGEmuSUv-pjvteUIcI50Wi7bGO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711" y="0"/>
            <a:ext cx="7264705" cy="686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iariodonordeste.globo.com/imagem.asp?Imagem=254870">
            <a:hlinkClick r:id="" tooltip="clique aqui para fechar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295" y="260648"/>
            <a:ext cx="2270706" cy="5328592"/>
          </a:xfrm>
          <a:prstGeom prst="rect">
            <a:avLst/>
          </a:prstGeom>
          <a:noFill/>
        </p:spPr>
      </p:pic>
      <p:pic>
        <p:nvPicPr>
          <p:cNvPr id="51204" name="Picture 4" descr="http://3.bp.blogspot.com/_BbdN53heDW8/S35_IDr6SOI/AAAAAAAAB0U/f-M5gqmwo4A/s400/digitalizar0001.jpg"/>
          <p:cNvPicPr>
            <a:picLocks noChangeAspect="1" noChangeArrowheads="1"/>
          </p:cNvPicPr>
          <p:nvPr/>
        </p:nvPicPr>
        <p:blipFill>
          <a:blip r:embed="rId3" cstate="print"/>
          <a:srcRect l="16435"/>
          <a:stretch>
            <a:fillRect/>
          </a:stretch>
        </p:blipFill>
        <p:spPr bwMode="auto">
          <a:xfrm>
            <a:off x="0" y="0"/>
            <a:ext cx="1979712" cy="26369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768752" cy="1575048"/>
          </a:xfrm>
        </p:spPr>
        <p:txBody>
          <a:bodyPr/>
          <a:lstStyle/>
          <a:p>
            <a:r>
              <a:rPr lang="pt-PT" dirty="0" smtClean="0"/>
              <a:t>Vendedores ambulantes</a:t>
            </a:r>
            <a:br>
              <a:rPr lang="pt-PT" dirty="0" smtClean="0"/>
            </a:br>
            <a:r>
              <a:rPr lang="pt-PT" dirty="0" smtClean="0"/>
              <a:t> e pregões da cidade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2048" y="1368152"/>
            <a:ext cx="8711952" cy="52292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É o português vendedor de perus:</a:t>
            </a:r>
          </a:p>
          <a:p>
            <a:pPr>
              <a:buNone/>
            </a:pPr>
            <a:r>
              <a:rPr lang="pt-PT" dirty="0" smtClean="0"/>
              <a:t>– Olha </a:t>
            </a:r>
            <a:r>
              <a:rPr lang="pt-PT" dirty="0" err="1" smtClean="0"/>
              <a:t>ôôô</a:t>
            </a:r>
            <a:r>
              <a:rPr lang="pt-PT" dirty="0" smtClean="0"/>
              <a:t> </a:t>
            </a:r>
            <a:r>
              <a:rPr lang="pt-PT" dirty="0" err="1" smtClean="0"/>
              <a:t>prú</a:t>
            </a:r>
            <a:r>
              <a:rPr lang="pt-PT" dirty="0" smtClean="0"/>
              <a:t> da roda </a:t>
            </a:r>
            <a:r>
              <a:rPr lang="pt-PT" dirty="0" err="1" smtClean="0"/>
              <a:t>vô</a:t>
            </a:r>
            <a:r>
              <a:rPr lang="pt-PT" dirty="0" smtClean="0"/>
              <a:t> </a:t>
            </a:r>
            <a:r>
              <a:rPr lang="pt-PT" dirty="0" err="1" smtClean="0"/>
              <a:t>ôôô</a:t>
            </a:r>
            <a:r>
              <a:rPr lang="pt-PT" dirty="0" smtClean="0"/>
              <a:t> a!</a:t>
            </a:r>
          </a:p>
          <a:p>
            <a:pPr>
              <a:buNone/>
            </a:pPr>
            <a:r>
              <a:rPr lang="pt-PT" dirty="0" smtClean="0"/>
              <a:t>– Olha </a:t>
            </a:r>
            <a:r>
              <a:rPr lang="pt-PT" dirty="0" err="1" smtClean="0"/>
              <a:t>ôôô</a:t>
            </a:r>
            <a:r>
              <a:rPr lang="pt-PT" dirty="0" smtClean="0"/>
              <a:t> </a:t>
            </a:r>
            <a:r>
              <a:rPr lang="pt-PT" dirty="0" err="1" smtClean="0"/>
              <a:t>avacaxi</a:t>
            </a:r>
            <a:r>
              <a:rPr lang="pt-PT" dirty="0" smtClean="0"/>
              <a:t> </a:t>
            </a:r>
            <a:r>
              <a:rPr lang="pt-PT" dirty="0" err="1" smtClean="0"/>
              <a:t>ôôô</a:t>
            </a:r>
            <a:r>
              <a:rPr lang="pt-PT" dirty="0" smtClean="0"/>
              <a:t>!...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O italiano do peixe:</a:t>
            </a:r>
          </a:p>
          <a:p>
            <a:pPr>
              <a:buNone/>
            </a:pPr>
            <a:r>
              <a:rPr lang="pt-PT" dirty="0" smtClean="0"/>
              <a:t>– </a:t>
            </a:r>
            <a:r>
              <a:rPr lang="pt-PT" dirty="0" err="1" smtClean="0"/>
              <a:t>Pixe</a:t>
            </a:r>
            <a:r>
              <a:rPr lang="pt-PT" dirty="0" smtClean="0"/>
              <a:t> </a:t>
            </a:r>
            <a:r>
              <a:rPr lang="pt-PT" dirty="0" err="1" smtClean="0"/>
              <a:t>camaró</a:t>
            </a:r>
            <a:r>
              <a:rPr lang="pt-PT" dirty="0" smtClean="0"/>
              <a:t>... </a:t>
            </a:r>
            <a:r>
              <a:rPr lang="pt-PT" dirty="0" err="1" smtClean="0"/>
              <a:t>Ulha</a:t>
            </a:r>
            <a:r>
              <a:rPr lang="pt-PT" dirty="0" smtClean="0"/>
              <a:t> a sardenha!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A turca ou turco vendedores de fósforos:</a:t>
            </a:r>
          </a:p>
          <a:p>
            <a:pPr>
              <a:buNone/>
            </a:pPr>
            <a:r>
              <a:rPr lang="pt-PT" dirty="0" smtClean="0"/>
              <a:t>– </a:t>
            </a:r>
            <a:r>
              <a:rPr lang="pt-PT" dirty="0" err="1" smtClean="0"/>
              <a:t>Fófo</a:t>
            </a:r>
            <a:r>
              <a:rPr lang="pt-PT" dirty="0" smtClean="0"/>
              <a:t> barato, </a:t>
            </a:r>
            <a:r>
              <a:rPr lang="pt-PT" dirty="0" err="1" smtClean="0"/>
              <a:t>fófo</a:t>
            </a:r>
            <a:r>
              <a:rPr lang="pt-PT" dirty="0" smtClean="0"/>
              <a:t>, </a:t>
            </a:r>
            <a:r>
              <a:rPr lang="pt-PT" dirty="0" err="1" smtClean="0"/>
              <a:t>fófo</a:t>
            </a:r>
            <a:r>
              <a:rPr lang="pt-PT" dirty="0" smtClean="0"/>
              <a:t>!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8000" dirty="0" smtClean="0">
                <a:latin typeface="Bernard MT Condensed" pitchFamily="18" charset="0"/>
              </a:rPr>
              <a:t>União Europeia</a:t>
            </a:r>
            <a:endParaRPr lang="en-GB" sz="8000" dirty="0">
              <a:latin typeface="Bernard MT Condensed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ctr">
              <a:buNone/>
            </a:pPr>
            <a:r>
              <a:rPr lang="pt-BR" sz="3600" b="1" dirty="0" smtClean="0">
                <a:solidFill>
                  <a:srgbClr val="FFC000"/>
                </a:solidFill>
              </a:rPr>
              <a:t>“é proibida a publicidade a medicamentos e a tratamentos médicos”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accent1">
                    <a:lumMod val="90000"/>
                  </a:schemeClr>
                </a:solidFill>
              </a:rPr>
              <a:t>(primeiro passo)</a:t>
            </a:r>
          </a:p>
          <a:p>
            <a:pPr algn="ctr">
              <a:buNone/>
            </a:pPr>
            <a:r>
              <a:rPr lang="pt-BR" sz="2800" dirty="0" smtClean="0"/>
              <a:t>Trata-se de um segmento que releva da saúde pública </a:t>
            </a:r>
          </a:p>
          <a:p>
            <a:pPr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b="1" dirty="0" smtClean="0"/>
              <a:t>Os interesses mercantis -  sejam de que espécie  forem - jamais poderão </a:t>
            </a:r>
          </a:p>
          <a:p>
            <a:pPr algn="ctr">
              <a:buNone/>
            </a:pPr>
            <a:r>
              <a:rPr lang="pt-BR" sz="2800" b="1" dirty="0" smtClean="0"/>
              <a:t>afectar ou afrontar a saúde pública</a:t>
            </a:r>
            <a:r>
              <a:rPr lang="pt-BR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pt-PT" dirty="0" smtClean="0"/>
              <a:t>Fármacos não são </a:t>
            </a:r>
            <a:r>
              <a:rPr lang="pt-PT" dirty="0" err="1" smtClean="0"/>
              <a:t>placebos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6064" y="1268760"/>
            <a:ext cx="8820472" cy="4827240"/>
          </a:xfrm>
        </p:spPr>
        <p:txBody>
          <a:bodyPr/>
          <a:lstStyle/>
          <a:p>
            <a:pPr algn="ctr">
              <a:buNone/>
            </a:pPr>
            <a:r>
              <a:rPr lang="pt-BR" sz="3600" b="1" dirty="0" smtClean="0">
                <a:solidFill>
                  <a:srgbClr val="FF832F"/>
                </a:solidFill>
              </a:rPr>
              <a:t>Não há fármacos inócuos </a:t>
            </a:r>
          </a:p>
          <a:p>
            <a:pPr algn="ctr">
              <a:buNone/>
            </a:pPr>
            <a:r>
              <a:rPr lang="pt-BR" dirty="0" smtClean="0"/>
              <a:t>e, por conseguinte, </a:t>
            </a:r>
          </a:p>
          <a:p>
            <a:pPr algn="ctr">
              <a:buNone/>
            </a:pPr>
            <a:r>
              <a:rPr lang="pt-BR" dirty="0" smtClean="0"/>
              <a:t>nem sempre de uma perspectiva científica se justifica a fractura conceptual entre </a:t>
            </a:r>
            <a:r>
              <a:rPr lang="pt-BR" b="1" dirty="0" smtClean="0"/>
              <a:t>medicamentos sujeitos</a:t>
            </a:r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dirty="0" smtClean="0"/>
              <a:t> e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não sujeitos a prescrição médica</a:t>
            </a:r>
            <a:r>
              <a:rPr lang="pt-BR" dirty="0" smtClean="0"/>
              <a:t>.</a:t>
            </a:r>
            <a:endParaRPr lang="en-GB" dirty="0"/>
          </a:p>
        </p:txBody>
      </p:sp>
      <p:pic>
        <p:nvPicPr>
          <p:cNvPr id="4" name="Picture 4" descr="http://tudorondonia.com/userfiles/remedios-prefei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2252632" cy="1728192"/>
          </a:xfrm>
          <a:prstGeom prst="rect">
            <a:avLst/>
          </a:prstGeom>
          <a:noFill/>
        </p:spPr>
      </p:pic>
      <p:pic>
        <p:nvPicPr>
          <p:cNvPr id="5" name="Picture 6" descr="http://www.herbalifelipe.com.br/images/gd-multi-vitaminas.jpg"/>
          <p:cNvPicPr>
            <a:picLocks noChangeAspect="1" noChangeArrowheads="1"/>
          </p:cNvPicPr>
          <p:nvPr/>
        </p:nvPicPr>
        <p:blipFill>
          <a:blip r:embed="rId3" cstate="print"/>
          <a:srcRect l="43295"/>
          <a:stretch>
            <a:fillRect/>
          </a:stretch>
        </p:blipFill>
        <p:spPr bwMode="auto">
          <a:xfrm>
            <a:off x="0" y="4987651"/>
            <a:ext cx="1648165" cy="187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412776"/>
          </a:xfrm>
        </p:spPr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 smtClean="0">
                <a:latin typeface="Arial Rounded MT Bold" pitchFamily="34" charset="0"/>
              </a:rPr>
              <a:t>PUBLICIDADE DO MEDICAMENTO </a:t>
            </a:r>
            <a:br>
              <a:rPr lang="pt-BR" dirty="0" smtClean="0">
                <a:latin typeface="Arial Rounded MT Bold" pitchFamily="34" charset="0"/>
              </a:rPr>
            </a:br>
            <a:r>
              <a:rPr lang="pt-BR" i="1" dirty="0" smtClean="0">
                <a:latin typeface="Arial Rounded MT Bold" pitchFamily="34" charset="0"/>
              </a:rPr>
              <a:t>“STRICTO SENSU” </a:t>
            </a:r>
            <a:r>
              <a:rPr lang="pt-BR" dirty="0" smtClean="0"/>
              <a:t/>
            </a:r>
            <a:br>
              <a:rPr lang="pt-BR" dirty="0" smtClean="0"/>
            </a:b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492896"/>
            <a:ext cx="9324528" cy="223988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“qualquer acção de comunicação, de informação, de prospecção ou de incentivo destinada a promover a sua prescrição, dispensa, venda ou consumo”. </a:t>
            </a:r>
            <a:endParaRPr lang="en-GB" dirty="0"/>
          </a:p>
        </p:txBody>
      </p:sp>
      <p:pic>
        <p:nvPicPr>
          <p:cNvPr id="4" name="Picture 2" descr="http://2.bp.blogspot.com/_ob_zg14zzD4/SvjJN7-EViI/AAAAAAAAABc/HhlbBgTby7I/S760/blo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85185"/>
            <a:ext cx="8208912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272" y="692696"/>
            <a:ext cx="8638728" cy="94719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Abrange, em especial: </a:t>
            </a:r>
            <a:br>
              <a:rPr lang="pt-BR" dirty="0" smtClean="0"/>
            </a:b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468544" cy="468816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. </a:t>
            </a:r>
            <a:r>
              <a:rPr lang="pt-BR" sz="2800" dirty="0" smtClean="0"/>
              <a:t>a publicidade dos medicamentos junto do público em geral , ou das pessoas habilitadas a receitá-los ou a fornecê-los,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. a visita de delegados </a:t>
            </a:r>
            <a:r>
              <a:rPr lang="pt-BR" sz="2800" smtClean="0"/>
              <a:t>de </a:t>
            </a:r>
            <a:r>
              <a:rPr lang="pt-BR" sz="2800" smtClean="0"/>
              <a:t>informação </a:t>
            </a:r>
            <a:r>
              <a:rPr lang="pt-BR" sz="2800" dirty="0" smtClean="0"/>
              <a:t>médica a pessoas habilitadas  a receitar ou a fornecer medicamentos,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. o incentivo à prescrição ou ao fornecimento de medicamentos, através da concessão, oferta ou promessa de benefícios pecuniários ou  em espécie,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540552" cy="4876800"/>
          </a:xfrm>
        </p:spPr>
        <p:txBody>
          <a:bodyPr/>
          <a:lstStyle/>
          <a:p>
            <a:pPr>
              <a:buNone/>
            </a:pPr>
            <a:r>
              <a:rPr lang="pt-BR" sz="2800" dirty="0" smtClean="0"/>
              <a:t>excepto quando o seu valor intrínseco seja insignificante,</a:t>
            </a:r>
          </a:p>
          <a:p>
            <a:pPr>
              <a:buNone/>
            </a:pPr>
            <a:r>
              <a:rPr lang="pt-BR" sz="2800" dirty="0" smtClean="0"/>
              <a:t> </a:t>
            </a:r>
          </a:p>
          <a:p>
            <a:pPr>
              <a:buNone/>
            </a:pPr>
            <a:r>
              <a:rPr lang="pt-BR" sz="2800" dirty="0" smtClean="0"/>
              <a:t>. o patrocínio de reuniões de</a:t>
            </a:r>
          </a:p>
          <a:p>
            <a:pPr>
              <a:buNone/>
            </a:pPr>
            <a:r>
              <a:rPr lang="pt-BR" sz="2800" dirty="0" smtClean="0"/>
              <a:t>		- promoção de congressos científicos em que participem pessoas habilitadas a receitar ou a fornecer medicamentos, nomeadamente a tomada a cargo das respectivas despesas de deslocação e estadia nessa ocasião. </a:t>
            </a:r>
            <a:endParaRPr lang="en-GB" sz="2800" dirty="0" smtClean="0"/>
          </a:p>
          <a:p>
            <a:endParaRPr lang="en-GB" dirty="0"/>
          </a:p>
        </p:txBody>
      </p:sp>
      <p:pic>
        <p:nvPicPr>
          <p:cNvPr id="129026" name="Picture 2" descr="http://ligammur.files.wordpress.com/2011/02/escandal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347392"/>
            <a:ext cx="2952328" cy="151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algn="ctr"/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No plano das proibições ou das restrições, assinale-se: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0992" y="1988840"/>
            <a:ext cx="9073008" cy="486916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• </a:t>
            </a:r>
            <a:r>
              <a:rPr lang="pt-BR" sz="2800" dirty="0" smtClean="0"/>
              <a:t>a </a:t>
            </a:r>
            <a:r>
              <a:rPr lang="pt-BR" sz="2800" dirty="0" smtClean="0">
                <a:solidFill>
                  <a:srgbClr val="FFC000"/>
                </a:solidFill>
              </a:rPr>
              <a:t>proibição da publicidade de medicamentos </a:t>
            </a:r>
            <a:r>
              <a:rPr lang="pt-BR" sz="2800" dirty="0" smtClean="0"/>
              <a:t>cuja autorização de introdução no mercado não haja sido concedida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• a proibição condicionada de publicidade </a:t>
            </a:r>
          </a:p>
          <a:p>
            <a:pPr>
              <a:buNone/>
            </a:pPr>
            <a:r>
              <a:rPr lang="pt-BR" sz="2800" dirty="0" smtClean="0"/>
              <a:t>	de medicamentos cuja dispensa dependa </a:t>
            </a:r>
          </a:p>
          <a:p>
            <a:pPr>
              <a:buNone/>
            </a:pPr>
            <a:r>
              <a:rPr lang="pt-BR" sz="2800" dirty="0" smtClean="0"/>
              <a:t>	obrigatoriamente de receita médica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• atinge inexoravelmente a publicidade que haja por universo-alvo o grande público; </a:t>
            </a:r>
          </a:p>
        </p:txBody>
      </p:sp>
      <p:pic>
        <p:nvPicPr>
          <p:cNvPr id="128002" name="Picture 2" descr="http://i1.r7.com/data/files/2C92/94A3/2CA3/65D0/012C/BB91/3045/2DFF/Receita-medica-hg-2010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56992"/>
            <a:ext cx="2123728" cy="232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4" name="Picture 8" descr="http://t2.gstatic.com/images?q=tbn:ANd9GcQvfQTtOy33vGXd26XOdtfYG3ong7p23m0o8RCLTq1E6AQGfSAj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576" y="3429000"/>
            <a:ext cx="2491424" cy="3068960"/>
          </a:xfrm>
          <a:prstGeom prst="rect">
            <a:avLst/>
          </a:prstGeom>
          <a:noFill/>
        </p:spPr>
      </p:pic>
      <p:pic>
        <p:nvPicPr>
          <p:cNvPr id="126982" name="Picture 6" descr="http://www.centrodecurvaturapeniana.com.br/centro_curvatura/artigos_cientificos/7_newsbulletin.jpg"/>
          <p:cNvPicPr>
            <a:picLocks noChangeAspect="1" noChangeArrowheads="1"/>
          </p:cNvPicPr>
          <p:nvPr/>
        </p:nvPicPr>
        <p:blipFill>
          <a:blip r:embed="rId3" cstate="print"/>
          <a:srcRect l="5196" t="3363" r="6476" b="4393"/>
          <a:stretch>
            <a:fillRect/>
          </a:stretch>
        </p:blipFill>
        <p:spPr bwMode="auto">
          <a:xfrm>
            <a:off x="6695728" y="260648"/>
            <a:ext cx="2448272" cy="30243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772816"/>
            <a:ext cx="4390256" cy="843880"/>
          </a:xfrm>
        </p:spPr>
        <p:txBody>
          <a:bodyPr/>
          <a:lstStyle/>
          <a:p>
            <a:r>
              <a:rPr lang="pt-PT" dirty="0" smtClean="0"/>
              <a:t>Só é permitida em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492896"/>
            <a:ext cx="7956376" cy="3456384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	publicações técnicas ou em suportes de informação exclusivamente destinados aos facultativos (médicos) ou aos mais profissionais da saúde a publicidade </a:t>
            </a:r>
            <a:r>
              <a:rPr lang="pt-BR" b="1" dirty="0" smtClean="0">
                <a:solidFill>
                  <a:srgbClr val="FF9933"/>
                </a:solidFill>
              </a:rPr>
              <a:t>a medicamentos sujeitos a prescrição médica obrigatória</a:t>
            </a:r>
            <a:r>
              <a:rPr lang="pt-BR" b="1" dirty="0" smtClean="0"/>
              <a:t>.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126986" name="Picture 10" descr="http://1.bp.blogspot.com/_MhphX-WtP9w/SLVKWtaveCI/AAAAAAAAATc/IaW_fV-kTjQ/s320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805264"/>
            <a:ext cx="3048000" cy="819151"/>
          </a:xfrm>
          <a:prstGeom prst="rect">
            <a:avLst/>
          </a:prstGeom>
          <a:noFill/>
        </p:spPr>
      </p:pic>
      <p:pic>
        <p:nvPicPr>
          <p:cNvPr id="126988" name="Picture 12" descr="CAPA DA REVIS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03648" cy="1891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064896" cy="345638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publicidade - quer para os medicamentos sujeitos </a:t>
            </a:r>
            <a:br>
              <a:rPr lang="pt-BR" dirty="0" smtClean="0"/>
            </a:br>
            <a:r>
              <a:rPr lang="pt-BR" dirty="0" smtClean="0"/>
              <a:t>ou não imperativamente a receita médica – está condicionada a um sem número de restrições, a saber: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25954" name="Picture 2" descr="http://www.globalframe.com.br/gf_base/empresas/MIGA/imagens/2CA0022180365819394794F6677379BE964E_estrelaremedi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2273484" cy="231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108520" y="836712"/>
            <a:ext cx="9540552" cy="602128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• </a:t>
            </a:r>
            <a:r>
              <a:rPr lang="pt-BR" dirty="0" smtClean="0">
                <a:solidFill>
                  <a:srgbClr val="FF9933"/>
                </a:solidFill>
              </a:rPr>
              <a:t>deve promover o uso racional </a:t>
            </a:r>
            <a:r>
              <a:rPr lang="pt-BR" dirty="0" smtClean="0"/>
              <a:t>dos medicamentos, fazendo-o de forma objectiva e sem que se exagere as suas propriedades; </a:t>
            </a:r>
          </a:p>
          <a:p>
            <a:pPr>
              <a:buNone/>
            </a:pPr>
            <a:r>
              <a:rPr lang="pt-BR" dirty="0" smtClean="0"/>
              <a:t>• deve ser concebida de maneira que a mensagem publicitária apareça claramente expressa, </a:t>
            </a:r>
            <a:r>
              <a:rPr lang="pt-BR" dirty="0" smtClean="0">
                <a:solidFill>
                  <a:srgbClr val="FF9933"/>
                </a:solidFill>
              </a:rPr>
              <a:t>indicando tratar-se de um medicamento</a:t>
            </a:r>
            <a:r>
              <a:rPr lang="pt-BR" dirty="0" smtClean="0"/>
              <a:t>; </a:t>
            </a:r>
          </a:p>
          <a:p>
            <a:pPr>
              <a:buNone/>
            </a:pPr>
            <a:r>
              <a:rPr lang="pt-BR" dirty="0" smtClean="0"/>
              <a:t>• não pode divergir das informações constantes do resumo das características do medicamento, tal como foi autorizado; </a:t>
            </a:r>
          </a:p>
          <a:p>
            <a:pPr>
              <a:buNone/>
            </a:pPr>
            <a:r>
              <a:rPr lang="pt-BR" dirty="0" smtClean="0"/>
              <a:t>				• não pode ser enganosa.</a:t>
            </a:r>
            <a:endParaRPr lang="en-GB" dirty="0"/>
          </a:p>
        </p:txBody>
      </p:sp>
      <p:pic>
        <p:nvPicPr>
          <p:cNvPr id="5" name="Picture 2" descr="campanha-apifarma_cidadaos-1.jpg"/>
          <p:cNvPicPr>
            <a:picLocks noChangeAspect="1" noChangeArrowheads="1"/>
          </p:cNvPicPr>
          <p:nvPr/>
        </p:nvPicPr>
        <p:blipFill>
          <a:blip r:embed="rId2" cstate="print"/>
          <a:srcRect l="13079" t="12600" r="16362" b="4241"/>
          <a:stretch>
            <a:fillRect/>
          </a:stretch>
        </p:blipFill>
        <p:spPr bwMode="auto">
          <a:xfrm>
            <a:off x="7523312" y="4947903"/>
            <a:ext cx="1620688" cy="191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especialidades farmacêuticas têm que conter um sem número de elementos, a saber: </a:t>
            </a:r>
            <a:br>
              <a:rPr lang="pt-BR" dirty="0" smtClean="0"/>
            </a:b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964488" cy="4876800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/>
              <a:t>. </a:t>
            </a:r>
            <a:r>
              <a:rPr lang="pt-BR" sz="2800" dirty="0" smtClean="0">
                <a:solidFill>
                  <a:srgbClr val="FF9933"/>
                </a:solidFill>
              </a:rPr>
              <a:t>o nome do medicamento</a:t>
            </a:r>
            <a:r>
              <a:rPr lang="pt-BR" sz="2800" dirty="0" smtClean="0"/>
              <a:t>, bem como </a:t>
            </a:r>
            <a:r>
              <a:rPr lang="pt-BR" sz="2800" dirty="0" smtClean="0">
                <a:solidFill>
                  <a:srgbClr val="FF9933"/>
                </a:solidFill>
              </a:rPr>
              <a:t>a denominação comum</a:t>
            </a:r>
            <a:r>
              <a:rPr lang="pt-BR" sz="2800" dirty="0" smtClean="0"/>
              <a:t>, caso o medicamento contenha apenas </a:t>
            </a:r>
            <a:r>
              <a:rPr lang="pt-BR" sz="2800" dirty="0" smtClean="0">
                <a:solidFill>
                  <a:srgbClr val="FF9933"/>
                </a:solidFill>
              </a:rPr>
              <a:t>uma substância activa</a:t>
            </a:r>
            <a:r>
              <a:rPr lang="pt-BR" sz="2800" dirty="0" smtClean="0"/>
              <a:t>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832F"/>
                </a:solidFill>
              </a:rPr>
              <a:t>indicações terapêuticas e precauções especiais</a:t>
            </a:r>
            <a:r>
              <a:rPr lang="pt-BR" sz="2800" dirty="0" smtClean="0"/>
              <a:t>; </a:t>
            </a:r>
          </a:p>
          <a:p>
            <a:pPr>
              <a:buNone/>
            </a:pPr>
            <a:r>
              <a:rPr lang="pt-BR" sz="2800" dirty="0" smtClean="0">
                <a:solidFill>
                  <a:srgbClr val="FF9933"/>
                </a:solidFill>
              </a:rPr>
              <a:t>• informações </a:t>
            </a:r>
            <a:r>
              <a:rPr lang="pt-BR" sz="2800" dirty="0" smtClean="0"/>
              <a:t>indispensáveis ao uso adequado do medicamento;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aconselhamento ao utente </a:t>
            </a:r>
            <a:r>
              <a:rPr lang="pt-BR" sz="2800" dirty="0" smtClean="0"/>
              <a:t>para ler cuidadosamente as informações constantes da embalagem externa ou do folheto informativo e, em caso de dúvida, consultar o médico quando persistam os sintomas.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tatic.blogstorage.hi-pi.com/photos/jmgs.fotosblogue.com/images/gd/1203881654/Vendedor-ambulante-de-hortalica-1906.jpg"/>
          <p:cNvPicPr>
            <a:picLocks noChangeAspect="1" noChangeArrowheads="1"/>
          </p:cNvPicPr>
          <p:nvPr/>
        </p:nvPicPr>
        <p:blipFill>
          <a:blip r:embed="rId2" cstate="print"/>
          <a:srcRect l="25049" r="12328"/>
          <a:stretch>
            <a:fillRect/>
          </a:stretch>
        </p:blipFill>
        <p:spPr bwMode="auto">
          <a:xfrm>
            <a:off x="6911752" y="3284985"/>
            <a:ext cx="2232248" cy="357301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94928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Berra o vendedor de vassouras:</a:t>
            </a:r>
          </a:p>
          <a:p>
            <a:pPr>
              <a:buNone/>
            </a:pPr>
            <a:r>
              <a:rPr lang="pt-PT" dirty="0" smtClean="0"/>
              <a:t>– Vai </a:t>
            </a:r>
            <a:r>
              <a:rPr lang="pt-PT" dirty="0" err="1" smtClean="0"/>
              <a:t>vasouôôôôôra</a:t>
            </a:r>
            <a:r>
              <a:rPr lang="pt-PT" dirty="0" smtClean="0"/>
              <a:t>, vai o </a:t>
            </a:r>
            <a:r>
              <a:rPr lang="pt-PT" dirty="0" err="1" smtClean="0"/>
              <a:t>espanadoire</a:t>
            </a:r>
            <a:r>
              <a:rPr lang="pt-PT" dirty="0" smtClean="0"/>
              <a:t>...</a:t>
            </a:r>
          </a:p>
          <a:p>
            <a:pPr>
              <a:buNone/>
            </a:pPr>
            <a:r>
              <a:rPr lang="pt-PT" dirty="0" smtClean="0"/>
              <a:t>E o comprador de metais:</a:t>
            </a:r>
          </a:p>
          <a:p>
            <a:pPr>
              <a:buNone/>
            </a:pPr>
            <a:r>
              <a:rPr lang="pt-PT" dirty="0" smtClean="0"/>
              <a:t>– </a:t>
            </a:r>
            <a:r>
              <a:rPr lang="pt-PT" dirty="0" err="1" smtClean="0"/>
              <a:t>Chuuuumbo</a:t>
            </a:r>
            <a:r>
              <a:rPr lang="pt-PT" dirty="0" smtClean="0"/>
              <a:t>, </a:t>
            </a:r>
            <a:r>
              <a:rPr lang="pt-PT" dirty="0" err="1" smtClean="0"/>
              <a:t>féerro</a:t>
            </a:r>
            <a:r>
              <a:rPr lang="pt-PT" dirty="0" smtClean="0"/>
              <a:t>, cama velha, metal velho para vender!...</a:t>
            </a:r>
          </a:p>
          <a:p>
            <a:pPr>
              <a:buNone/>
            </a:pPr>
            <a:r>
              <a:rPr lang="pt-PT" dirty="0" smtClean="0"/>
              <a:t>O homem das garrafas vazias, com o seu cesto à cabeça, grita assim:</a:t>
            </a:r>
          </a:p>
          <a:p>
            <a:pPr>
              <a:buNone/>
            </a:pPr>
            <a:r>
              <a:rPr lang="pt-PT" dirty="0" smtClean="0"/>
              <a:t>– </a:t>
            </a:r>
            <a:r>
              <a:rPr lang="pt-PT" dirty="0" err="1" smtClean="0"/>
              <a:t>Gueraalfas</a:t>
            </a:r>
            <a:r>
              <a:rPr lang="pt-PT" dirty="0" smtClean="0"/>
              <a:t> </a:t>
            </a:r>
            <a:r>
              <a:rPr lang="pt-PT" dirty="0" err="1" smtClean="0"/>
              <a:t>bazias</a:t>
            </a:r>
            <a:r>
              <a:rPr lang="pt-PT" dirty="0" smtClean="0"/>
              <a:t> </a:t>
            </a:r>
            <a:r>
              <a:rPr lang="pt-PT" dirty="0" err="1" smtClean="0"/>
              <a:t>pr’a</a:t>
            </a:r>
            <a:r>
              <a:rPr lang="pt-PT" dirty="0" smtClean="0"/>
              <a:t> </a:t>
            </a:r>
            <a:r>
              <a:rPr lang="pt-PT" dirty="0" err="1" smtClean="0"/>
              <a:t>bundaire</a:t>
            </a:r>
            <a:r>
              <a:rPr lang="pt-PT" dirty="0" smtClean="0"/>
              <a:t>!!</a:t>
            </a:r>
          </a:p>
          <a:p>
            <a:pPr>
              <a:buNone/>
            </a:pPr>
            <a:r>
              <a:rPr lang="pt-PT" dirty="0" smtClean="0"/>
              <a:t>E a negra da </a:t>
            </a:r>
            <a:r>
              <a:rPr lang="pt-PT" dirty="0" err="1" smtClean="0"/>
              <a:t>canjica</a:t>
            </a:r>
            <a:r>
              <a:rPr lang="pt-PT" dirty="0" smtClean="0"/>
              <a:t>:</a:t>
            </a:r>
          </a:p>
          <a:p>
            <a:pPr>
              <a:buNone/>
            </a:pPr>
            <a:r>
              <a:rPr lang="pt-PT" dirty="0" smtClean="0"/>
              <a:t>– </a:t>
            </a:r>
            <a:r>
              <a:rPr lang="pt-PT" dirty="0" err="1" smtClean="0"/>
              <a:t>Canjiquinha</a:t>
            </a:r>
            <a:r>
              <a:rPr lang="pt-PT" dirty="0" smtClean="0"/>
              <a:t>... </a:t>
            </a:r>
            <a:r>
              <a:rPr lang="pt-PT" dirty="0" err="1" smtClean="0"/>
              <a:t>Iaiá</a:t>
            </a:r>
            <a:r>
              <a:rPr lang="pt-PT" dirty="0" smtClean="0"/>
              <a:t>, bem quente!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41994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800" dirty="0" smtClean="0">
                <a:solidFill>
                  <a:srgbClr val="FF9933"/>
                </a:solidFill>
              </a:rPr>
              <a:t>São proibidas </a:t>
            </a:r>
            <a:r>
              <a:rPr lang="pt-BR" dirty="0" smtClean="0"/>
              <a:t>todas as </a:t>
            </a:r>
            <a:br>
              <a:rPr lang="pt-BR" dirty="0" smtClean="0"/>
            </a:br>
            <a:r>
              <a:rPr lang="pt-BR" dirty="0" smtClean="0"/>
              <a:t>mensagens  que:</a:t>
            </a:r>
            <a:br>
              <a:rPr lang="pt-BR" dirty="0" smtClean="0"/>
            </a:b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876800"/>
          </a:xfrm>
        </p:spPr>
        <p:txBody>
          <a:bodyPr/>
          <a:lstStyle/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levem a concluir que a consulta médica ou a intervenção cirúrgica é desnecessária</a:t>
            </a:r>
            <a:r>
              <a:rPr lang="pt-BR" sz="2800" dirty="0" smtClean="0"/>
              <a:t>, em particular sugerindo um diagnóstico ou preconizando o tratamento por correspondência;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sugiram que o efeito do medicamento é garantido</a:t>
            </a:r>
            <a:r>
              <a:rPr lang="pt-BR" sz="2800" dirty="0" smtClean="0"/>
              <a:t>, </a:t>
            </a:r>
            <a:r>
              <a:rPr lang="pt-BR" sz="2800" b="1" dirty="0" smtClean="0"/>
              <a:t>sem efeitos secundários</a:t>
            </a:r>
            <a:r>
              <a:rPr lang="pt-BR" sz="2800" dirty="0" smtClean="0"/>
              <a:t>, com resultados superiores ou equivalentes aos de outro tratamento ou medicamento;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sugiram</a:t>
            </a:r>
            <a:r>
              <a:rPr lang="pt-BR" sz="2800" dirty="0" smtClean="0"/>
              <a:t> que o estado normal de saúde da pessoa </a:t>
            </a:r>
            <a:r>
              <a:rPr lang="pt-BR" sz="2800" b="1" dirty="0" smtClean="0"/>
              <a:t>possa ser melhorado através da utilização do medicamento</a:t>
            </a:r>
            <a:r>
              <a:rPr lang="pt-BR" sz="2800" dirty="0" smtClean="0"/>
              <a:t>;</a:t>
            </a:r>
            <a:endParaRPr lang="en-GB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-30088"/>
            <a:ext cx="9144000" cy="5907360"/>
          </a:xfrm>
        </p:spPr>
        <p:txBody>
          <a:bodyPr/>
          <a:lstStyle/>
          <a:p>
            <a:r>
              <a:rPr lang="pt-BR" sz="2800" dirty="0" smtClean="0">
                <a:solidFill>
                  <a:srgbClr val="FF9933"/>
                </a:solidFill>
              </a:rPr>
              <a:t>sugiram que o estado normal de saúde da pessoa possa ser prejudicado </a:t>
            </a:r>
            <a:r>
              <a:rPr lang="pt-BR" sz="2800" dirty="0" smtClean="0"/>
              <a:t>caso o medicamento não seja utilizado, </a:t>
            </a:r>
            <a:r>
              <a:rPr lang="pt-BR" sz="2800" b="1" dirty="0" smtClean="0"/>
              <a:t>excepto no que diga respeito às campanhas de vacinação</a:t>
            </a:r>
            <a:r>
              <a:rPr lang="pt-BR" sz="2800" dirty="0" smtClean="0"/>
              <a:t>; </a:t>
            </a:r>
          </a:p>
          <a:p>
            <a:pPr>
              <a:buNone/>
            </a:pPr>
            <a:r>
              <a:rPr lang="pt-BR" sz="2800" dirty="0" smtClean="0"/>
              <a:t>• se dirijam exclusiva ou principalmente </a:t>
            </a:r>
            <a:r>
              <a:rPr lang="pt-BR" sz="2800" b="1" dirty="0" smtClean="0"/>
              <a:t>a crianças</a:t>
            </a:r>
            <a:r>
              <a:rPr lang="pt-BR" sz="2800" dirty="0" smtClean="0"/>
              <a:t>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façam referência </a:t>
            </a:r>
            <a:r>
              <a:rPr lang="pt-BR" sz="2800" dirty="0" smtClean="0"/>
              <a:t>a uma recomendação emanada por cientistas, profissionais de saúde ou outra pessoa que, pela sua celebridade, possa incitar ao consumo  de medicamentos;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tratem o medicamento como um produto alimentar</a:t>
            </a:r>
            <a:r>
              <a:rPr lang="pt-BR" sz="2800" dirty="0" smtClean="0"/>
              <a:t>, produto cosmético ou qualquer outro produto de consumo; </a:t>
            </a:r>
          </a:p>
          <a:p>
            <a:pPr>
              <a:buNone/>
            </a:pPr>
            <a:r>
              <a:rPr lang="pt-BR" sz="2800" dirty="0" smtClean="0"/>
              <a:t>• </a:t>
            </a:r>
            <a:r>
              <a:rPr lang="pt-BR" sz="2800" dirty="0" smtClean="0">
                <a:solidFill>
                  <a:srgbClr val="FF9933"/>
                </a:solidFill>
              </a:rPr>
              <a:t>sugiram que a segurança ou eficácia </a:t>
            </a:r>
            <a:r>
              <a:rPr lang="pt-BR" sz="2800" dirty="0" smtClean="0"/>
              <a:t>do medicamento é devida ao facto de </a:t>
            </a:r>
            <a:r>
              <a:rPr lang="pt-BR" sz="2800" dirty="0" smtClean="0">
                <a:solidFill>
                  <a:srgbClr val="FF9933"/>
                </a:solidFill>
              </a:rPr>
              <a:t>ser considerado um produto natural</a:t>
            </a:r>
            <a:r>
              <a:rPr lang="pt-BR" dirty="0" smtClean="0"/>
              <a:t>;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ttp://g1.globo.com/GMC/foto/0,,33379005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4437112"/>
            <a:ext cx="2843808" cy="2420888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7020272" cy="7101408"/>
          </a:xfrm>
        </p:spPr>
        <p:txBody>
          <a:bodyPr/>
          <a:lstStyle/>
          <a:p>
            <a:r>
              <a:rPr lang="pt-BR" sz="2800" dirty="0" smtClean="0">
                <a:solidFill>
                  <a:srgbClr val="FF9933"/>
                </a:solidFill>
              </a:rPr>
              <a:t>possam induzir</a:t>
            </a:r>
            <a:r>
              <a:rPr lang="pt-BR" sz="2800" dirty="0" smtClean="0"/>
              <a:t>, por uma descrição ou representação detalhada da anamnese, a um falso autodiagnóstico; </a:t>
            </a:r>
          </a:p>
          <a:p>
            <a:endParaRPr lang="pt-BR" sz="2800" dirty="0" smtClean="0"/>
          </a:p>
          <a:p>
            <a:pPr>
              <a:buNone/>
            </a:pPr>
            <a:r>
              <a:rPr lang="pt-BR" sz="2800" dirty="0" smtClean="0">
                <a:solidFill>
                  <a:srgbClr val="FF9933"/>
                </a:solidFill>
              </a:rPr>
              <a:t>• se refiram de forma abusiva,assustadora ou enganosa </a:t>
            </a:r>
          </a:p>
          <a:p>
            <a:pPr>
              <a:buNone/>
            </a:pPr>
            <a:r>
              <a:rPr lang="pt-BR" sz="2800" dirty="0" smtClean="0">
                <a:solidFill>
                  <a:srgbClr val="FF9933"/>
                </a:solidFill>
              </a:rPr>
              <a:t>	- a demonstrações ou garantias de cura</a:t>
            </a:r>
            <a:r>
              <a:rPr lang="pt-BR" sz="2800" dirty="0" smtClean="0"/>
              <a:t>; </a:t>
            </a:r>
          </a:p>
          <a:p>
            <a:pPr>
              <a:buNone/>
            </a:pPr>
            <a:r>
              <a:rPr lang="pt-BR" sz="2800" dirty="0" smtClean="0"/>
              <a:t>	 ou </a:t>
            </a:r>
          </a:p>
          <a:p>
            <a:pPr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9933"/>
                </a:solidFill>
              </a:rPr>
              <a:t>- representações visuais das alterações do corpo humano causadas por doenças ou lesões</a:t>
            </a:r>
            <a:r>
              <a:rPr lang="pt-BR" sz="2800" dirty="0" smtClean="0"/>
              <a:t>;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• refiram que o medicamento recebeu uma autorização de introdução no mercado.</a:t>
            </a:r>
            <a:endParaRPr lang="en-GB" sz="2800" dirty="0"/>
          </a:p>
        </p:txBody>
      </p:sp>
      <p:pic>
        <p:nvPicPr>
          <p:cNvPr id="120834" name="Picture 2" descr="http://googleads.g.doubleclick.net/pagead/imgad?id=CNPL9azw4eDAwwEQ-gEY-gEyCH-JkMfS35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404664"/>
            <a:ext cx="238125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772400" cy="882352"/>
          </a:xfrm>
        </p:spPr>
        <p:txBody>
          <a:bodyPr/>
          <a:lstStyle/>
          <a:p>
            <a:r>
              <a:rPr lang="pt-BR" dirty="0" smtClean="0"/>
              <a:t>A norma europeia proibe ainda que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6165304"/>
          </a:xfrm>
        </p:spPr>
        <p:txBody>
          <a:bodyPr/>
          <a:lstStyle/>
          <a:p>
            <a:r>
              <a:rPr lang="pt-BR" sz="2800" dirty="0" smtClean="0"/>
              <a:t>se insiram indicações terapêuticas susceptíveis </a:t>
            </a:r>
          </a:p>
          <a:p>
            <a:pPr>
              <a:buNone/>
            </a:pPr>
            <a:r>
              <a:rPr lang="pt-BR" sz="2800" dirty="0" smtClean="0"/>
              <a:t>	de conduzir os </a:t>
            </a:r>
            <a:r>
              <a:rPr lang="pt-BR" sz="2800" dirty="0" smtClean="0">
                <a:solidFill>
                  <a:srgbClr val="FF0000"/>
                </a:solidFill>
              </a:rPr>
              <a:t>destinatários à </a:t>
            </a:r>
            <a:r>
              <a:rPr lang="pt-BR" sz="3600" b="1" dirty="0" smtClean="0">
                <a:solidFill>
                  <a:srgbClr val="FF0000"/>
                </a:solidFill>
              </a:rPr>
              <a:t>automedicação</a:t>
            </a:r>
            <a:r>
              <a:rPr lang="pt-BR" sz="2800" dirty="0" smtClean="0"/>
              <a:t>, em particular de patologias como: </a:t>
            </a:r>
          </a:p>
          <a:p>
            <a:pPr>
              <a:buNone/>
            </a:pPr>
            <a:r>
              <a:rPr lang="pt-BR" sz="2800" dirty="0" smtClean="0"/>
              <a:t>		</a:t>
            </a:r>
            <a:r>
              <a:rPr lang="pt-BR" sz="2400" dirty="0" smtClean="0"/>
              <a:t>• Tuberculose; </a:t>
            </a:r>
          </a:p>
          <a:p>
            <a:pPr>
              <a:buNone/>
            </a:pPr>
            <a:r>
              <a:rPr lang="pt-BR" sz="2400" dirty="0" smtClean="0"/>
              <a:t>		• Doenças transmitidas sexualmente; </a:t>
            </a:r>
          </a:p>
          <a:p>
            <a:pPr>
              <a:buNone/>
            </a:pPr>
            <a:r>
              <a:rPr lang="pt-BR" sz="2400" dirty="0" smtClean="0"/>
              <a:t>		• Outras doenças infecciosas graves; </a:t>
            </a:r>
          </a:p>
          <a:p>
            <a:pPr>
              <a:buNone/>
            </a:pPr>
            <a:r>
              <a:rPr lang="pt-BR" sz="2400" dirty="0" smtClean="0"/>
              <a:t>		• Câncer e outras doenças tumorais; </a:t>
            </a:r>
          </a:p>
          <a:p>
            <a:pPr>
              <a:buNone/>
            </a:pPr>
            <a:r>
              <a:rPr lang="pt-BR" sz="2400" dirty="0" smtClean="0"/>
              <a:t>		• Insónia crónica; </a:t>
            </a:r>
          </a:p>
          <a:p>
            <a:pPr>
              <a:buNone/>
            </a:pPr>
            <a:r>
              <a:rPr lang="pt-BR" sz="2400" dirty="0" smtClean="0"/>
              <a:t>		• Diabetes e outras doenças do metabolismo. 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800" dirty="0" smtClean="0"/>
              <a:t>Ou a publicidade dirigida ao grande público de medicamentos  em cuja composição se integrem </a:t>
            </a:r>
            <a:r>
              <a:rPr lang="pt-BR" sz="2800" b="1" dirty="0" smtClean="0">
                <a:solidFill>
                  <a:srgbClr val="FF0000"/>
                </a:solidFill>
              </a:rPr>
              <a:t>estupefacientes ou substâncias psicotrópicas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PROMOÇÃO ATRAVÉS DE AMOSTRAS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752056"/>
          </a:xfrm>
        </p:spPr>
        <p:txBody>
          <a:bodyPr/>
          <a:lstStyle/>
          <a:p>
            <a:r>
              <a:rPr lang="pt-BR" dirty="0" smtClean="0"/>
              <a:t>A promoção assente na distribuição gratuita de medicamentos é proibida se de amostras dirigidas aos consumidores se tratar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As amostras gratuitas restringir-se-ão, a título excepcional, aos facultativos habilitados a prescrever</a:t>
            </a:r>
            <a:endParaRPr lang="en-GB" dirty="0"/>
          </a:p>
        </p:txBody>
      </p:sp>
      <p:pic>
        <p:nvPicPr>
          <p:cNvPr id="118786" name="Picture 2" descr="http://www.amostras-gratis.net/wp-content/themes/bueno/thumb.php?src=http://www.amostras-gratis.net/wp-content/uploads/2010/11/pharmaton1.jpg&amp;w=200&amp;h=200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6680" cy="1563960"/>
          </a:xfrm>
        </p:spPr>
        <p:txBody>
          <a:bodyPr/>
          <a:lstStyle/>
          <a:p>
            <a:r>
              <a:rPr lang="pt-BR" dirty="0" smtClean="0"/>
              <a:t>Só podem ser cedidas amostras gratuitas nas condições seguintes: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964488" cy="4688160"/>
          </a:xfrm>
        </p:spPr>
        <p:txBody>
          <a:bodyPr/>
          <a:lstStyle/>
          <a:p>
            <a:pPr>
              <a:buNone/>
            </a:pPr>
            <a:r>
              <a:rPr lang="pt-BR" sz="2800" dirty="0" smtClean="0"/>
              <a:t>• um número limitado de amostras de cada medicamento </a:t>
            </a:r>
            <a:r>
              <a:rPr lang="pt-BR" sz="2800" b="1" dirty="0" smtClean="0">
                <a:solidFill>
                  <a:srgbClr val="FF9933"/>
                </a:solidFill>
              </a:rPr>
              <a:t>por ano </a:t>
            </a:r>
            <a:r>
              <a:rPr lang="pt-BR" sz="2800" dirty="0" smtClean="0"/>
              <a:t>e </a:t>
            </a:r>
            <a:r>
              <a:rPr lang="pt-BR" sz="2800" b="1" dirty="0" smtClean="0">
                <a:solidFill>
                  <a:srgbClr val="FF9933"/>
                </a:solidFill>
              </a:rPr>
              <a:t>por técnico habilitado </a:t>
            </a:r>
            <a:r>
              <a:rPr lang="pt-BR" sz="2800" dirty="0" smtClean="0"/>
              <a:t>a prescrever, a definir na autorização de introdução no mercado do medicamento; </a:t>
            </a:r>
          </a:p>
          <a:p>
            <a:pPr>
              <a:buNone/>
            </a:pPr>
            <a:r>
              <a:rPr lang="pt-BR" sz="2800" dirty="0" smtClean="0"/>
              <a:t>• serem objecto de </a:t>
            </a:r>
            <a:r>
              <a:rPr lang="pt-BR" sz="2800" b="1" dirty="0" smtClean="0">
                <a:solidFill>
                  <a:srgbClr val="FF9933"/>
                </a:solidFill>
              </a:rPr>
              <a:t>pedido escrito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FF9933"/>
                </a:solidFill>
              </a:rPr>
              <a:t>datado e assinado, feito pelo destinatário</a:t>
            </a:r>
            <a:r>
              <a:rPr lang="pt-BR" sz="2800" dirty="0" smtClean="0"/>
              <a:t>; </a:t>
            </a:r>
          </a:p>
          <a:p>
            <a:pPr>
              <a:buNone/>
            </a:pPr>
            <a:r>
              <a:rPr lang="pt-BR" sz="2800" dirty="0" smtClean="0"/>
              <a:t>• não serem superiores à apresentação de menor dimensão que for comercializada; </a:t>
            </a:r>
          </a:p>
          <a:p>
            <a:pPr>
              <a:buNone/>
            </a:pPr>
            <a:r>
              <a:rPr lang="pt-BR" sz="2800" dirty="0" smtClean="0"/>
              <a:t>• conterem a menção “</a:t>
            </a:r>
            <a:r>
              <a:rPr lang="pt-BR" sz="2800" b="1" dirty="0" smtClean="0">
                <a:solidFill>
                  <a:srgbClr val="FF9933"/>
                </a:solidFill>
              </a:rPr>
              <a:t>amostra gratuita</a:t>
            </a:r>
            <a:r>
              <a:rPr lang="pt-BR" sz="2800" dirty="0" smtClean="0"/>
              <a:t>” e “</a:t>
            </a:r>
            <a:r>
              <a:rPr lang="pt-BR" sz="2800" b="1" dirty="0" smtClean="0">
                <a:solidFill>
                  <a:srgbClr val="FF9933"/>
                </a:solidFill>
              </a:rPr>
              <a:t>proibida a venda ao público</a:t>
            </a:r>
            <a:r>
              <a:rPr lang="pt-BR" sz="2800" dirty="0" smtClean="0"/>
              <a:t>”, ou outras semelhantes.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12968" cy="4616152"/>
          </a:xfrm>
        </p:spPr>
        <p:txBody>
          <a:bodyPr/>
          <a:lstStyle/>
          <a:p>
            <a:r>
              <a:rPr lang="pt-BR" sz="2800" dirty="0" smtClean="0"/>
              <a:t>As amostras </a:t>
            </a:r>
            <a:r>
              <a:rPr lang="pt-BR" sz="2800" b="1" dirty="0" smtClean="0">
                <a:solidFill>
                  <a:srgbClr val="FFC000"/>
                </a:solidFill>
              </a:rPr>
              <a:t>de medicamentos sujeitos a receita médica</a:t>
            </a:r>
            <a:r>
              <a:rPr lang="pt-BR" sz="2800" dirty="0" smtClean="0"/>
              <a:t> só podem ser cedidas durante </a:t>
            </a:r>
            <a:r>
              <a:rPr lang="pt-BR" sz="2800" dirty="0" smtClean="0">
                <a:solidFill>
                  <a:srgbClr val="FFC000"/>
                </a:solidFill>
              </a:rPr>
              <a:t>os dois anos subsequentes à data da introdução no mercado</a:t>
            </a:r>
            <a:r>
              <a:rPr lang="pt-BR" sz="2800" dirty="0" smtClean="0"/>
              <a:t>. </a:t>
            </a:r>
          </a:p>
          <a:p>
            <a:endParaRPr lang="pt-BR" sz="2800" dirty="0" smtClean="0"/>
          </a:p>
          <a:p>
            <a:r>
              <a:rPr lang="pt-BR" sz="2800" dirty="0" smtClean="0">
                <a:solidFill>
                  <a:srgbClr val="FFC000"/>
                </a:solidFill>
              </a:rPr>
              <a:t>Não poderão</a:t>
            </a:r>
            <a:r>
              <a:rPr lang="pt-BR" sz="2800" dirty="0" smtClean="0"/>
              <a:t>, porém, ser cedidas amostras de medicamentos que </a:t>
            </a:r>
            <a:r>
              <a:rPr lang="pt-BR" sz="2800" dirty="0" smtClean="0">
                <a:solidFill>
                  <a:srgbClr val="FFC000"/>
                </a:solidFill>
              </a:rPr>
              <a:t>contenham estupefacientes ou substâncias psicotrópicas</a:t>
            </a:r>
            <a:r>
              <a:rPr lang="pt-BR" sz="2800" dirty="0" smtClean="0"/>
              <a:t>. 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1473696"/>
            <a:ext cx="6984776" cy="5123656"/>
          </a:xfrm>
        </p:spPr>
        <p:txBody>
          <a:bodyPr/>
          <a:lstStyle/>
          <a:p>
            <a:pPr algn="ctr"/>
            <a:r>
              <a:rPr lang="pt-PT" dirty="0" smtClean="0"/>
              <a:t>O </a:t>
            </a:r>
            <a:r>
              <a:rPr lang="pt-PT" sz="4400" dirty="0" smtClean="0"/>
              <a:t>Médico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é o </a:t>
            </a:r>
            <a:r>
              <a:rPr lang="pt-PT" dirty="0" smtClean="0">
                <a:solidFill>
                  <a:srgbClr val="FF832F"/>
                </a:solidFill>
              </a:rPr>
              <a:t>técnico do diagnóstico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O </a:t>
            </a:r>
            <a:r>
              <a:rPr lang="pt-PT" sz="4400" dirty="0" smtClean="0"/>
              <a:t>Farmacêutico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é o </a:t>
            </a:r>
            <a:r>
              <a:rPr lang="pt-PT" dirty="0" smtClean="0">
                <a:solidFill>
                  <a:srgbClr val="FF832F"/>
                </a:solidFill>
              </a:rPr>
              <a:t>técnico do medicamento</a:t>
            </a:r>
            <a:endParaRPr lang="pt-PT" dirty="0">
              <a:solidFill>
                <a:srgbClr val="FF832F"/>
              </a:solidFill>
            </a:endParaRPr>
          </a:p>
        </p:txBody>
      </p:sp>
      <p:pic>
        <p:nvPicPr>
          <p:cNvPr id="81922" name="Picture 2" descr="http://israeldaca.files.wordpress.com/2010/10/med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071664"/>
          </a:xfrm>
          <a:prstGeom prst="rect">
            <a:avLst/>
          </a:prstGeom>
          <a:noFill/>
        </p:spPr>
      </p:pic>
      <p:pic>
        <p:nvPicPr>
          <p:cNvPr id="81926" name="Picture 6" descr="http://alexrudson.files.wordpress.com/2010/06/farmaceut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555776" cy="3312368"/>
          </a:xfrm>
          <a:prstGeom prst="rect">
            <a:avLst/>
          </a:prstGeom>
          <a:noFill/>
        </p:spPr>
      </p:pic>
      <p:pic>
        <p:nvPicPr>
          <p:cNvPr id="48130" name="Picture 2" descr="http://www.portalsaofrancisco.com.br/alfa/saude/bastao-de-esculapio.gif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627784" y="72008"/>
            <a:ext cx="643307" cy="1628800"/>
          </a:xfrm>
          <a:prstGeom prst="rect">
            <a:avLst/>
          </a:prstGeom>
          <a:noFill/>
        </p:spPr>
      </p:pic>
      <p:pic>
        <p:nvPicPr>
          <p:cNvPr id="48132" name="Picture 4" descr="http://2.bp.blogspot.com/_82FXU-keqqo/SzvukQH_jzI/AAAAAAAAGuw/L_HnUOPOr5w/s400/simbolo_farmaci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57606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rogariasonlinecom.files.wordpress.com/2010/03/farmc3a1cia_antiga_rj.jpg"/>
          <p:cNvPicPr>
            <a:picLocks noChangeAspect="1" noChangeArrowheads="1"/>
          </p:cNvPicPr>
          <p:nvPr/>
        </p:nvPicPr>
        <p:blipFill>
          <a:blip r:embed="rId2" cstate="print"/>
          <a:srcRect l="3196"/>
          <a:stretch>
            <a:fillRect/>
          </a:stretch>
        </p:blipFill>
        <p:spPr bwMode="auto">
          <a:xfrm rot="243124">
            <a:off x="-181708" y="1720821"/>
            <a:ext cx="4527381" cy="519399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192688" cy="1143000"/>
          </a:xfrm>
        </p:spPr>
        <p:txBody>
          <a:bodyPr/>
          <a:lstStyle/>
          <a:p>
            <a:r>
              <a:rPr lang="pt-PT" sz="4400" dirty="0" smtClean="0"/>
              <a:t>Dispensa em farmácia </a:t>
            </a:r>
            <a:br>
              <a:rPr lang="pt-PT" sz="4400" dirty="0" smtClean="0"/>
            </a:br>
            <a:r>
              <a:rPr lang="pt-PT" sz="4400" dirty="0" smtClean="0"/>
              <a:t>do medicamento</a:t>
            </a:r>
            <a:endParaRPr lang="pt-PT" sz="4400" dirty="0"/>
          </a:p>
        </p:txBody>
      </p:sp>
      <p:pic>
        <p:nvPicPr>
          <p:cNvPr id="5" name="Picture 2" descr="http://drogariasonlinecom.files.wordpress.com/2010/03/farmacia_antiga_1.jpg?w=3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16832"/>
            <a:ext cx="493204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74432" cy="3096344"/>
          </a:xfrm>
        </p:spPr>
        <p:txBody>
          <a:bodyPr/>
          <a:lstStyle/>
          <a:p>
            <a:r>
              <a:rPr lang="pt-PT" dirty="0" smtClean="0"/>
              <a:t>Com a aprovação da Lei dos </a:t>
            </a:r>
            <a:r>
              <a:rPr lang="pt-PT" sz="4400" dirty="0" smtClean="0"/>
              <a:t>genéricos</a:t>
            </a:r>
            <a:r>
              <a:rPr lang="pt-PT" dirty="0" smtClean="0"/>
              <a:t> a indústria farmacêutica entrou em pânico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3501008"/>
            <a:ext cx="5976664" cy="3096344"/>
          </a:xfrm>
        </p:spPr>
        <p:txBody>
          <a:bodyPr/>
          <a:lstStyle/>
          <a:p>
            <a:r>
              <a:rPr lang="pt-PT" dirty="0" smtClean="0"/>
              <a:t>Os genéricos não são comercializados com o </a:t>
            </a:r>
            <a:r>
              <a:rPr lang="pt-PT" b="1" dirty="0" smtClean="0">
                <a:solidFill>
                  <a:srgbClr val="FF832F"/>
                </a:solidFill>
              </a:rPr>
              <a:t>nome de fantasia</a:t>
            </a:r>
            <a:r>
              <a:rPr lang="pt-PT" dirty="0" smtClean="0"/>
              <a:t> dos medicamentos, mas sim pelo </a:t>
            </a:r>
            <a:r>
              <a:rPr lang="pt-PT" b="1" dirty="0" smtClean="0">
                <a:solidFill>
                  <a:srgbClr val="FF832F"/>
                </a:solidFill>
              </a:rPr>
              <a:t>seu princípio activo</a:t>
            </a:r>
            <a:r>
              <a:rPr lang="pt-PT" dirty="0" smtClean="0"/>
              <a:t>, indicado na embalagem</a:t>
            </a:r>
          </a:p>
        </p:txBody>
      </p:sp>
      <p:pic>
        <p:nvPicPr>
          <p:cNvPr id="34818" name="Picture 2" descr="infarmed.jpg"/>
          <p:cNvPicPr>
            <a:picLocks noChangeAspect="1" noChangeArrowheads="1"/>
          </p:cNvPicPr>
          <p:nvPr/>
        </p:nvPicPr>
        <p:blipFill>
          <a:blip r:embed="rId2" cstate="print"/>
          <a:srcRect l="2667"/>
          <a:stretch>
            <a:fillRect/>
          </a:stretch>
        </p:blipFill>
        <p:spPr bwMode="auto">
          <a:xfrm>
            <a:off x="6516216" y="0"/>
            <a:ext cx="2627784" cy="3636455"/>
          </a:xfrm>
          <a:prstGeom prst="rect">
            <a:avLst/>
          </a:prstGeom>
          <a:noFill/>
        </p:spPr>
      </p:pic>
      <p:pic>
        <p:nvPicPr>
          <p:cNvPr id="6" name="Picture 6" descr="http://www.germedpharma.com.br/site/uploads/RTEmagicC_lupa-generico.gif.gif"/>
          <p:cNvPicPr>
            <a:picLocks noChangeAspect="1" noChangeArrowheads="1"/>
          </p:cNvPicPr>
          <p:nvPr/>
        </p:nvPicPr>
        <p:blipFill>
          <a:blip r:embed="rId3" cstate="print"/>
          <a:srcRect l="5519" r="8802"/>
          <a:stretch>
            <a:fillRect/>
          </a:stretch>
        </p:blipFill>
        <p:spPr bwMode="auto">
          <a:xfrm>
            <a:off x="6516216" y="3645024"/>
            <a:ext cx="259228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t1.gstatic.com/images?q=tbn:ANd9GcQCjKT6UJLmbIj1B1m2m44R7G5j0oM4Qy4rgjDdQM686wDQlFQL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24944"/>
            <a:ext cx="2771800" cy="393305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52728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Gritavam os vendedores, agitando na mão uma pobre lanterna de papel, iluminada a vela de sebo:</a:t>
            </a:r>
          </a:p>
          <a:p>
            <a:pPr>
              <a:buNone/>
            </a:pPr>
            <a:r>
              <a:rPr lang="pt-PT" dirty="0" smtClean="0"/>
              <a:t>– As </a:t>
            </a:r>
            <a:r>
              <a:rPr lang="pt-PT" dirty="0" err="1" smtClean="0"/>
              <a:t>empedinhas</a:t>
            </a:r>
            <a:r>
              <a:rPr lang="pt-PT" dirty="0" smtClean="0"/>
              <a:t> </a:t>
            </a:r>
            <a:r>
              <a:rPr lang="pt-PT" dirty="0" err="1" smtClean="0"/>
              <a:t>spiciaes</a:t>
            </a:r>
            <a:r>
              <a:rPr lang="pt-PT" dirty="0" smtClean="0"/>
              <a:t> </a:t>
            </a:r>
            <a:r>
              <a:rPr lang="pt-PT" dirty="0" err="1" smtClean="0"/>
              <a:t>cum</a:t>
            </a:r>
            <a:r>
              <a:rPr lang="pt-PT" dirty="0" smtClean="0"/>
              <a:t> </a:t>
            </a:r>
            <a:r>
              <a:rPr lang="pt-PT" dirty="0" err="1" smtClean="0"/>
              <a:t>quêmerão</a:t>
            </a:r>
            <a:r>
              <a:rPr lang="pt-PT" dirty="0" smtClean="0"/>
              <a:t> e as </a:t>
            </a:r>
            <a:r>
              <a:rPr lang="pt-PT" dirty="0" err="1" smtClean="0"/>
              <a:t>azaito</a:t>
            </a:r>
            <a:r>
              <a:rPr lang="pt-PT" dirty="0" smtClean="0"/>
              <a:t> nas! </a:t>
            </a:r>
            <a:r>
              <a:rPr lang="pt-PT" dirty="0" err="1" smtClean="0"/>
              <a:t>Stam</a:t>
            </a:r>
            <a:r>
              <a:rPr lang="pt-PT" dirty="0" smtClean="0"/>
              <a:t> queimando! Não tendo o </a:t>
            </a:r>
            <a:r>
              <a:rPr lang="pt-PT" dirty="0" err="1" smtClean="0"/>
              <a:t>quêmerão</a:t>
            </a:r>
            <a:r>
              <a:rPr lang="pt-PT" dirty="0" smtClean="0"/>
              <a:t> </a:t>
            </a:r>
            <a:r>
              <a:rPr lang="pt-PT" dirty="0" err="1" smtClean="0"/>
              <a:t>nam</a:t>
            </a:r>
            <a:r>
              <a:rPr lang="pt-PT" dirty="0" smtClean="0"/>
              <a:t> pagam nada!</a:t>
            </a:r>
          </a:p>
          <a:p>
            <a:pPr>
              <a:buNone/>
            </a:pPr>
            <a:r>
              <a:rPr lang="pt-PT" dirty="0" smtClean="0"/>
              <a:t>Reclama, um comprador, a ausência de camarão na empada e ouviu do vendedor:</a:t>
            </a:r>
          </a:p>
          <a:p>
            <a:pPr>
              <a:buNone/>
            </a:pPr>
            <a:r>
              <a:rPr lang="pt-PT" dirty="0" smtClean="0"/>
              <a:t>– É verdade, não tem.</a:t>
            </a:r>
          </a:p>
          <a:p>
            <a:pPr>
              <a:buNone/>
            </a:pPr>
            <a:r>
              <a:rPr lang="pt-PT" dirty="0" smtClean="0"/>
              <a:t>– É que há uns que </a:t>
            </a:r>
            <a:r>
              <a:rPr lang="pt-PT" dirty="0" err="1" smtClean="0"/>
              <a:t>gostom</a:t>
            </a:r>
            <a:r>
              <a:rPr lang="pt-PT" dirty="0" smtClean="0"/>
              <a:t>, outros que </a:t>
            </a:r>
          </a:p>
          <a:p>
            <a:pPr>
              <a:buNone/>
            </a:pPr>
            <a:r>
              <a:rPr lang="pt-PT" dirty="0" smtClean="0"/>
              <a:t>		não </a:t>
            </a:r>
            <a:r>
              <a:rPr lang="pt-PT" dirty="0" err="1" smtClean="0"/>
              <a:t>gostom</a:t>
            </a:r>
            <a:r>
              <a:rPr lang="pt-PT" dirty="0" smtClean="0"/>
              <a:t>...</a:t>
            </a:r>
          </a:p>
          <a:p>
            <a:pPr>
              <a:buNone/>
            </a:pPr>
            <a:r>
              <a:rPr lang="pt-PT" dirty="0" smtClean="0"/>
              <a:t>E… continuou apregoando!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2743200"/>
            <a:ext cx="7016824" cy="4114800"/>
          </a:xfrm>
        </p:spPr>
        <p:txBody>
          <a:bodyPr/>
          <a:lstStyle/>
          <a:p>
            <a:r>
              <a:rPr lang="pt-PT" dirty="0" smtClean="0"/>
              <a:t>Os preços são mais acessíveis</a:t>
            </a:r>
            <a:endParaRPr lang="pt-PT" sz="4000" dirty="0" smtClean="0">
              <a:solidFill>
                <a:srgbClr val="FF832F"/>
              </a:solidFill>
            </a:endParaRPr>
          </a:p>
          <a:p>
            <a:r>
              <a:rPr lang="pt-PT" dirty="0" smtClean="0"/>
              <a:t>A publicidade junto dos médicos é</a:t>
            </a:r>
          </a:p>
          <a:p>
            <a:pPr lvl="1"/>
            <a:r>
              <a:rPr lang="pt-PT" dirty="0" smtClean="0"/>
              <a:t> mais reduzida, </a:t>
            </a:r>
          </a:p>
          <a:p>
            <a:pPr lvl="1"/>
            <a:r>
              <a:rPr lang="pt-PT" dirty="0" smtClean="0"/>
              <a:t>com menos visitas dos técnicos de informação do medicamento</a:t>
            </a:r>
          </a:p>
          <a:p>
            <a:pPr lvl="1">
              <a:buNone/>
            </a:pPr>
            <a:r>
              <a:rPr lang="pt-PT" dirty="0" smtClean="0"/>
              <a:t>e </a:t>
            </a:r>
          </a:p>
          <a:p>
            <a:pPr lvl="1"/>
            <a:r>
              <a:rPr lang="pt-PT" dirty="0" smtClean="0"/>
              <a:t>menos gastos com congressos</a:t>
            </a:r>
          </a:p>
          <a:p>
            <a:endParaRPr lang="pt-PT" dirty="0"/>
          </a:p>
        </p:txBody>
      </p:sp>
      <p:pic>
        <p:nvPicPr>
          <p:cNvPr id="64514" name="Picture 2" descr="http://exame.abril.com.br/assets/pictures/20393/size_590_genericos.jpg?1291747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741287" y="2924944"/>
            <a:ext cx="6623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5400" b="1" dirty="0" smtClean="0">
                <a:solidFill>
                  <a:srgbClr val="FF832F"/>
                </a:solidFill>
              </a:rPr>
              <a:t>??</a:t>
            </a:r>
          </a:p>
          <a:p>
            <a:r>
              <a:rPr lang="pt-PT" sz="5400" b="1" dirty="0" smtClean="0">
                <a:solidFill>
                  <a:srgbClr val="FF832F"/>
                </a:solidFill>
              </a:rPr>
              <a:t>?</a:t>
            </a:r>
          </a:p>
          <a:p>
            <a:r>
              <a:rPr lang="pt-PT" sz="5400" b="1" dirty="0" smtClean="0">
                <a:solidFill>
                  <a:srgbClr val="FF832F"/>
                </a:solidFill>
              </a:rPr>
              <a:t>?</a:t>
            </a:r>
            <a:endParaRPr lang="en-GB" sz="5400" b="1" dirty="0" smtClean="0"/>
          </a:p>
          <a:p>
            <a:endParaRPr lang="en-GB" sz="4800" dirty="0"/>
          </a:p>
        </p:txBody>
      </p:sp>
      <p:sp>
        <p:nvSpPr>
          <p:cNvPr id="6" name="Rectângulo 5"/>
          <p:cNvSpPr/>
          <p:nvPr/>
        </p:nvSpPr>
        <p:spPr>
          <a:xfrm>
            <a:off x="8244408" y="2924944"/>
            <a:ext cx="683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5400" b="1" dirty="0" smtClean="0">
                <a:solidFill>
                  <a:srgbClr val="FF832F"/>
                </a:solidFill>
              </a:rPr>
              <a:t>??</a:t>
            </a:r>
          </a:p>
          <a:p>
            <a:r>
              <a:rPr lang="pt-PT" sz="5400" b="1" dirty="0" smtClean="0">
                <a:solidFill>
                  <a:srgbClr val="FF832F"/>
                </a:solidFill>
              </a:rPr>
              <a:t>?</a:t>
            </a:r>
          </a:p>
          <a:p>
            <a:r>
              <a:rPr lang="pt-PT" sz="5400" b="1" dirty="0" smtClean="0">
                <a:solidFill>
                  <a:srgbClr val="FF832F"/>
                </a:solidFill>
              </a:rPr>
              <a:t>?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Mas… a publicidade é agressiva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6064" y="2269232"/>
            <a:ext cx="8316416" cy="4112096"/>
          </a:xfrm>
        </p:spPr>
        <p:txBody>
          <a:bodyPr/>
          <a:lstStyle/>
          <a:p>
            <a:r>
              <a:rPr lang="pt-PT" dirty="0" smtClean="0"/>
              <a:t>Anúncios em revistas de grande tiragem</a:t>
            </a:r>
          </a:p>
          <a:p>
            <a:pPr>
              <a:buNone/>
            </a:pPr>
            <a:r>
              <a:rPr lang="pt-PT" sz="2000" dirty="0" smtClean="0"/>
              <a:t>		</a:t>
            </a:r>
            <a:r>
              <a:rPr lang="pt-PT" sz="2400" dirty="0" smtClean="0"/>
              <a:t>Veja, Época, Isto É, Caras, Cláudia, Mais Feliz,… </a:t>
            </a:r>
          </a:p>
          <a:p>
            <a:r>
              <a:rPr lang="pt-PT" dirty="0" smtClean="0"/>
              <a:t>Em guias de compras para assinantes de revistas e jornais</a:t>
            </a:r>
          </a:p>
          <a:p>
            <a:r>
              <a:rPr lang="pt-PT" dirty="0" smtClean="0"/>
              <a:t>Anúncios em carrinhos de compras</a:t>
            </a:r>
          </a:p>
          <a:p>
            <a:r>
              <a:rPr lang="pt-PT" dirty="0" smtClean="0"/>
              <a:t>Metro e terminais rodoviários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72400" cy="4259560"/>
          </a:xfrm>
        </p:spPr>
        <p:txBody>
          <a:bodyPr/>
          <a:lstStyle/>
          <a:p>
            <a:pPr algn="ctr"/>
            <a:r>
              <a:rPr lang="pt-PT" sz="5400" dirty="0" smtClean="0"/>
              <a:t>A luta contra </a:t>
            </a:r>
            <a:br>
              <a:rPr lang="pt-PT" sz="5400" dirty="0" smtClean="0"/>
            </a:br>
            <a:r>
              <a:rPr lang="pt-PT" sz="5400" dirty="0" smtClean="0"/>
              <a:t>a </a:t>
            </a:r>
            <a:br>
              <a:rPr lang="pt-PT" sz="5400" dirty="0" smtClean="0"/>
            </a:br>
            <a:r>
              <a:rPr lang="pt-PT" sz="5400" dirty="0" smtClean="0"/>
              <a:t>publicidade</a:t>
            </a:r>
            <a:br>
              <a:rPr lang="pt-PT" sz="5400" dirty="0" smtClean="0"/>
            </a:br>
            <a:r>
              <a:rPr lang="pt-PT" sz="5400" dirty="0" smtClean="0"/>
              <a:t/>
            </a:r>
            <a:br>
              <a:rPr lang="pt-PT" sz="5400" dirty="0" smtClean="0"/>
            </a:br>
            <a:r>
              <a:rPr lang="pt-PT" sz="5400" dirty="0" smtClean="0"/>
              <a:t> não pode parar</a:t>
            </a:r>
            <a:endParaRPr lang="pt-PT" sz="5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3384376"/>
          </a:xfrm>
        </p:spPr>
        <p:txBody>
          <a:bodyPr/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sz="5400" dirty="0" smtClean="0"/>
              <a:t>A saúde pública </a:t>
            </a:r>
            <a:br>
              <a:rPr lang="pt-PT" sz="5400" dirty="0" smtClean="0"/>
            </a:br>
            <a:r>
              <a:rPr lang="pt-PT" sz="5400" dirty="0" smtClean="0"/>
              <a:t>está </a:t>
            </a:r>
            <a:br>
              <a:rPr lang="pt-PT" sz="5400" dirty="0" smtClean="0"/>
            </a:br>
            <a:r>
              <a:rPr lang="pt-PT" sz="5400" dirty="0" smtClean="0"/>
              <a:t>ameaçada</a:t>
            </a:r>
            <a:br>
              <a:rPr lang="pt-PT" sz="5400" dirty="0" smtClean="0"/>
            </a:br>
            <a:endParaRPr lang="pt-PT" sz="5400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395536" y="3930352"/>
            <a:ext cx="8458200" cy="1874912"/>
          </a:xfrm>
        </p:spPr>
        <p:txBody>
          <a:bodyPr/>
          <a:lstStyle/>
          <a:p>
            <a:pPr>
              <a:buNone/>
            </a:pPr>
            <a:r>
              <a:rPr lang="pt-PT" sz="4000" b="1" dirty="0" smtClean="0"/>
              <a:t>30%  </a:t>
            </a:r>
            <a:r>
              <a:rPr lang="pt-PT" dirty="0" smtClean="0"/>
              <a:t>dos  recursos do sector farmacêutico são gastos anualmente com publicidade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 l="12076" t="10815" r="11322" b="7811"/>
          <a:stretch>
            <a:fillRect/>
          </a:stretch>
        </p:blipFill>
        <p:spPr bwMode="auto">
          <a:xfrm>
            <a:off x="683568" y="1"/>
            <a:ext cx="71287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8914" name="Picture 2" descr="http://t3.gstatic.com/images?q=tbn:ANd9GcS6KzB4ZDznGAHkBZ_ZDdmGUq32wCpqC7i8TkaXhoVISZsAcLiM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3" y="0"/>
            <a:ext cx="3485401" cy="5013176"/>
          </a:xfrm>
          <a:prstGeom prst="rect">
            <a:avLst/>
          </a:prstGeom>
          <a:noFill/>
        </p:spPr>
      </p:pic>
      <p:pic>
        <p:nvPicPr>
          <p:cNvPr id="38916" name="Picture 4" descr="http://www.prozis.pt/images/VX-110.jpg"/>
          <p:cNvPicPr>
            <a:picLocks noChangeAspect="1" noChangeArrowheads="1"/>
          </p:cNvPicPr>
          <p:nvPr/>
        </p:nvPicPr>
        <p:blipFill>
          <a:blip r:embed="rId3" cstate="print"/>
          <a:srcRect l="11538" r="15384"/>
          <a:stretch>
            <a:fillRect/>
          </a:stretch>
        </p:blipFill>
        <p:spPr bwMode="auto">
          <a:xfrm>
            <a:off x="4355976" y="4979275"/>
            <a:ext cx="1368152" cy="1878725"/>
          </a:xfrm>
          <a:prstGeom prst="rect">
            <a:avLst/>
          </a:prstGeom>
          <a:noFill/>
        </p:spPr>
      </p:pic>
      <p:pic>
        <p:nvPicPr>
          <p:cNvPr id="38918" name="Picture 6" descr="http://images.izideal.com/img/product/2082994/l/pt/nutrytec-lipo-burn-120-comp.jpeg"/>
          <p:cNvPicPr>
            <a:picLocks noChangeAspect="1" noChangeArrowheads="1"/>
          </p:cNvPicPr>
          <p:nvPr/>
        </p:nvPicPr>
        <p:blipFill>
          <a:blip r:embed="rId4" cstate="print"/>
          <a:srcRect l="26144" t="8715" r="28105" b="10676"/>
          <a:stretch>
            <a:fillRect/>
          </a:stretch>
        </p:blipFill>
        <p:spPr bwMode="auto">
          <a:xfrm>
            <a:off x="3275856" y="4954931"/>
            <a:ext cx="1080120" cy="1903069"/>
          </a:xfrm>
          <a:prstGeom prst="rect">
            <a:avLst/>
          </a:prstGeom>
          <a:noFill/>
        </p:spPr>
      </p:pic>
      <p:pic>
        <p:nvPicPr>
          <p:cNvPr id="38920" name="Picture 8" descr="http://produto.corpoperfeito.com.br/2866.jpg?source=300x300"/>
          <p:cNvPicPr>
            <a:picLocks noChangeAspect="1" noChangeArrowheads="1"/>
          </p:cNvPicPr>
          <p:nvPr/>
        </p:nvPicPr>
        <p:blipFill>
          <a:blip r:embed="rId5" cstate="print"/>
          <a:srcRect l="10080" r="11801"/>
          <a:stretch>
            <a:fillRect/>
          </a:stretch>
        </p:blipFill>
        <p:spPr bwMode="auto">
          <a:xfrm>
            <a:off x="1763688" y="4922275"/>
            <a:ext cx="1512168" cy="1935725"/>
          </a:xfrm>
          <a:prstGeom prst="rect">
            <a:avLst/>
          </a:prstGeom>
          <a:noFill/>
        </p:spPr>
      </p:pic>
      <p:pic>
        <p:nvPicPr>
          <p:cNvPr id="38922" name="Picture 10" descr="http://www.natiris.pt/images/stories/press-release/dietlimao3em1.jpg"/>
          <p:cNvPicPr>
            <a:picLocks noChangeAspect="1" noChangeArrowheads="1"/>
          </p:cNvPicPr>
          <p:nvPr/>
        </p:nvPicPr>
        <p:blipFill>
          <a:blip r:embed="rId6" cstate="print"/>
          <a:srcRect l="2154" t="2179" r="3753" b="1961"/>
          <a:stretch>
            <a:fillRect/>
          </a:stretch>
        </p:blipFill>
        <p:spPr bwMode="auto">
          <a:xfrm>
            <a:off x="6807106" y="3212976"/>
            <a:ext cx="2336894" cy="1916832"/>
          </a:xfrm>
          <a:prstGeom prst="rect">
            <a:avLst/>
          </a:prstGeom>
          <a:noFill/>
        </p:spPr>
      </p:pic>
      <p:pic>
        <p:nvPicPr>
          <p:cNvPr id="38924" name="Picture 12" descr="http://www.hotfrog.pt/Uploads/PressReleases/Nutri%C3%A7%C3%A3o-Emagrecimento-Drena-23331_image.jpg"/>
          <p:cNvPicPr>
            <a:picLocks noChangeAspect="1" noChangeArrowheads="1"/>
          </p:cNvPicPr>
          <p:nvPr/>
        </p:nvPicPr>
        <p:blipFill>
          <a:blip r:embed="rId7" cstate="print"/>
          <a:srcRect l="18538" t="8526"/>
          <a:stretch>
            <a:fillRect/>
          </a:stretch>
        </p:blipFill>
        <p:spPr bwMode="auto">
          <a:xfrm>
            <a:off x="35496" y="4941168"/>
            <a:ext cx="1738064" cy="1916832"/>
          </a:xfrm>
          <a:prstGeom prst="rect">
            <a:avLst/>
          </a:prstGeom>
          <a:noFill/>
        </p:spPr>
      </p:pic>
      <p:pic>
        <p:nvPicPr>
          <p:cNvPr id="38928" name="Picture 16" descr="http://image.made-in-china.com/2f1j00dBvQMtCJQVcm/1-Day-Diet-Best-Herbal-Weight-Loss-Product-from-China-Top-Manufacturer.jpg"/>
          <p:cNvPicPr>
            <a:picLocks noChangeAspect="1" noChangeArrowheads="1"/>
          </p:cNvPicPr>
          <p:nvPr/>
        </p:nvPicPr>
        <p:blipFill>
          <a:blip r:embed="rId8" cstate="print"/>
          <a:srcRect l="8277" t="-6023" r="8957"/>
          <a:stretch>
            <a:fillRect/>
          </a:stretch>
        </p:blipFill>
        <p:spPr bwMode="auto">
          <a:xfrm>
            <a:off x="5724128" y="4869160"/>
            <a:ext cx="1440160" cy="1988840"/>
          </a:xfrm>
          <a:prstGeom prst="rect">
            <a:avLst/>
          </a:prstGeom>
          <a:noFill/>
        </p:spPr>
      </p:pic>
      <p:pic>
        <p:nvPicPr>
          <p:cNvPr id="38930" name="Picture 18" descr="http://tavateachaparaemagrecer.com/wp-content/uploads/2010/10/straightonhoodiapatch.jpg"/>
          <p:cNvPicPr>
            <a:picLocks noChangeAspect="1" noChangeArrowheads="1"/>
          </p:cNvPicPr>
          <p:nvPr/>
        </p:nvPicPr>
        <p:blipFill>
          <a:blip r:embed="rId9" cstate="print"/>
          <a:srcRect l="8277" t="14400" r="8950" b="13601"/>
          <a:stretch>
            <a:fillRect/>
          </a:stretch>
        </p:blipFill>
        <p:spPr bwMode="auto">
          <a:xfrm>
            <a:off x="6804248" y="-1"/>
            <a:ext cx="2339752" cy="1559835"/>
          </a:xfrm>
          <a:prstGeom prst="rect">
            <a:avLst/>
          </a:prstGeom>
          <a:noFill/>
        </p:spPr>
      </p:pic>
      <p:pic>
        <p:nvPicPr>
          <p:cNvPr id="38932" name="Picture 20" descr="http://www.remedioemagrecer.org/wp-content/uploads/2011/01/3bottl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268760"/>
            <a:ext cx="1856234" cy="2024180"/>
          </a:xfrm>
          <a:prstGeom prst="rect">
            <a:avLst/>
          </a:prstGeom>
          <a:noFill/>
        </p:spPr>
      </p:pic>
      <p:pic>
        <p:nvPicPr>
          <p:cNvPr id="38936" name="Picture 24" descr="http://www.hipersuper.pt/wp-content/uploads/bric/8786/0/Emagrecer%20com%20Die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9" y="5013176"/>
            <a:ext cx="2016224" cy="1844824"/>
          </a:xfrm>
          <a:prstGeom prst="rect">
            <a:avLst/>
          </a:prstGeom>
          <a:noFill/>
        </p:spPr>
      </p:pic>
      <p:pic>
        <p:nvPicPr>
          <p:cNvPr id="38938" name="Picture 26" descr="http://t3.gstatic.com/images?q=tbn:ANd9GcQCX9wXZUyhNAvSeMLzJ-lMLsCZn_nuP6MaOsdC1P9GwZAN4806&amp;t=1"/>
          <p:cNvPicPr>
            <a:picLocks noChangeAspect="1" noChangeArrowheads="1"/>
          </p:cNvPicPr>
          <p:nvPr/>
        </p:nvPicPr>
        <p:blipFill>
          <a:blip r:embed="rId12" cstate="print"/>
          <a:srcRect b="20159"/>
          <a:stretch>
            <a:fillRect/>
          </a:stretch>
        </p:blipFill>
        <p:spPr bwMode="auto">
          <a:xfrm>
            <a:off x="0" y="0"/>
            <a:ext cx="3347864" cy="1728192"/>
          </a:xfrm>
          <a:prstGeom prst="rect">
            <a:avLst/>
          </a:prstGeom>
          <a:noFill/>
        </p:spPr>
      </p:pic>
      <p:pic>
        <p:nvPicPr>
          <p:cNvPr id="38942" name="Picture 30" descr="http://www.lifenatura.com/fotos/produtos/EFFIDIGEST_CARTEIRAS.JPG"/>
          <p:cNvPicPr>
            <a:picLocks noChangeAspect="1" noChangeArrowheads="1"/>
          </p:cNvPicPr>
          <p:nvPr/>
        </p:nvPicPr>
        <p:blipFill>
          <a:blip r:embed="rId13" cstate="print"/>
          <a:srcRect l="4402" t="12465" r="3776"/>
          <a:stretch>
            <a:fillRect/>
          </a:stretch>
        </p:blipFill>
        <p:spPr bwMode="auto">
          <a:xfrm>
            <a:off x="-72008" y="1700808"/>
            <a:ext cx="3419872" cy="1732079"/>
          </a:xfrm>
          <a:prstGeom prst="rect">
            <a:avLst/>
          </a:prstGeom>
          <a:noFill/>
        </p:spPr>
      </p:pic>
      <p:pic>
        <p:nvPicPr>
          <p:cNvPr id="38944" name="Picture 32" descr="http://3.bp.blogspot.com/_PC7OOrEXNGo/TOrZWMb6E_I/AAAAAAAAE1w/AAlxk3VASV4/s1600/diferenca_entre_um_produto_diet_um_ligh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429000"/>
            <a:ext cx="334786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iet shake recipies"/>
          <p:cNvPicPr>
            <a:picLocks noChangeAspect="1" noChangeArrowheads="1"/>
          </p:cNvPicPr>
          <p:nvPr/>
        </p:nvPicPr>
        <p:blipFill>
          <a:blip r:embed="rId2" cstate="print"/>
          <a:srcRect t="7874"/>
          <a:stretch>
            <a:fillRect/>
          </a:stretch>
        </p:blipFill>
        <p:spPr bwMode="auto">
          <a:xfrm>
            <a:off x="3203848" y="674316"/>
            <a:ext cx="38893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19_MHG_pais_emagrec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852738"/>
            <a:ext cx="27368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3cavitaminlif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852738"/>
            <a:ext cx="28813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225DB9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4581525"/>
            <a:ext cx="169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magem_0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581525"/>
            <a:ext cx="1565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Herbalife Program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4616450"/>
            <a:ext cx="3892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9" descr="mu2008dominicanrepublicxy6"/>
          <p:cNvPicPr>
            <a:picLocks noChangeAspect="1" noChangeArrowheads="1"/>
          </p:cNvPicPr>
          <p:nvPr/>
        </p:nvPicPr>
        <p:blipFill>
          <a:blip r:embed="rId10" cstate="print"/>
          <a:srcRect l="20033" r="21368"/>
          <a:stretch>
            <a:fillRect/>
          </a:stretch>
        </p:blipFill>
        <p:spPr bwMode="auto">
          <a:xfrm>
            <a:off x="0" y="0"/>
            <a:ext cx="157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7890" name="Picture 2" descr="http://blog.startslim.com/wp-content/uploads/2010/11/Vinil-Nutricion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82"/>
            <a:ext cx="4824536" cy="6833118"/>
          </a:xfrm>
          <a:prstGeom prst="rect">
            <a:avLst/>
          </a:prstGeom>
          <a:noFill/>
        </p:spPr>
      </p:pic>
      <p:pic>
        <p:nvPicPr>
          <p:cNvPr id="37892" name="Picture 4" descr="http://blog.startslim.com/wp-content/uploads/2010/11/StartSlim-mor-229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3332029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erbalife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1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79500"/>
            <a:ext cx="8785225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b="1" i="1" dirty="0" err="1" smtClean="0">
                <a:solidFill>
                  <a:srgbClr val="E8CACA"/>
                </a:solidFill>
              </a:rPr>
              <a:t>Sanidad</a:t>
            </a:r>
            <a:r>
              <a:rPr lang="pt-PT" sz="2000" b="1" i="1" dirty="0" smtClean="0">
                <a:solidFill>
                  <a:srgbClr val="E8CACA"/>
                </a:solidFill>
              </a:rPr>
              <a:t> investiga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los</a:t>
            </a:r>
            <a:r>
              <a:rPr lang="pt-PT" sz="2000" b="1" i="1" dirty="0" smtClean="0">
                <a:solidFill>
                  <a:srgbClr val="E8CACA"/>
                </a:solidFill>
              </a:rPr>
              <a:t>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productos</a:t>
            </a:r>
            <a:r>
              <a:rPr lang="pt-PT" sz="2000" b="1" i="1" dirty="0" smtClean="0">
                <a:solidFill>
                  <a:srgbClr val="E8CACA"/>
                </a:solidFill>
              </a:rPr>
              <a:t>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adelgazantes</a:t>
            </a:r>
            <a:r>
              <a:rPr lang="pt-PT" sz="2000" b="1" i="1" dirty="0" smtClean="0">
                <a:solidFill>
                  <a:srgbClr val="E8CACA"/>
                </a:solidFill>
              </a:rPr>
              <a:t>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Herbalife</a:t>
            </a:r>
            <a:r>
              <a:rPr lang="pt-PT" sz="2000" b="1" i="1" dirty="0" smtClean="0">
                <a:solidFill>
                  <a:srgbClr val="E8CACA"/>
                </a:solidFill>
              </a:rPr>
              <a:t>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tras</a:t>
            </a:r>
            <a:r>
              <a:rPr lang="pt-PT" sz="2000" b="1" i="1" dirty="0" smtClean="0">
                <a:solidFill>
                  <a:srgbClr val="E8CACA"/>
                </a:solidFill>
              </a:rPr>
              <a:t>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detectarse</a:t>
            </a:r>
            <a:r>
              <a:rPr lang="pt-PT" sz="2000" b="1" i="1" dirty="0" smtClean="0">
                <a:solidFill>
                  <a:srgbClr val="E8CACA"/>
                </a:solidFill>
              </a:rPr>
              <a:t> </a:t>
            </a:r>
            <a:r>
              <a:rPr lang="pt-PT" sz="2000" b="1" i="1" dirty="0" err="1" smtClean="0">
                <a:solidFill>
                  <a:srgbClr val="FF832F"/>
                </a:solidFill>
              </a:rPr>
              <a:t>nueve</a:t>
            </a:r>
            <a:r>
              <a:rPr lang="pt-PT" sz="2000" b="1" i="1" dirty="0" smtClean="0">
                <a:solidFill>
                  <a:srgbClr val="FF832F"/>
                </a:solidFill>
              </a:rPr>
              <a:t> casos de </a:t>
            </a:r>
            <a:r>
              <a:rPr lang="pt-PT" sz="2000" b="1" i="1" dirty="0" err="1" smtClean="0">
                <a:solidFill>
                  <a:srgbClr val="FF832F"/>
                </a:solidFill>
              </a:rPr>
              <a:t>toxicidad</a:t>
            </a:r>
            <a:r>
              <a:rPr lang="pt-PT" sz="2000" b="1" i="1" dirty="0" smtClean="0">
                <a:solidFill>
                  <a:srgbClr val="FF832F"/>
                </a:solidFill>
              </a:rPr>
              <a:t/>
            </a:r>
            <a:br>
              <a:rPr lang="pt-PT" sz="2000" b="1" i="1" dirty="0" smtClean="0">
                <a:solidFill>
                  <a:srgbClr val="FF832F"/>
                </a:solidFill>
              </a:rPr>
            </a:br>
            <a:r>
              <a:rPr lang="pt-PT" sz="2000" b="1" i="1" dirty="0" err="1" smtClean="0">
                <a:solidFill>
                  <a:srgbClr val="E8CACA"/>
                </a:solidFill>
              </a:rPr>
              <a:t>Recomienda</a:t>
            </a:r>
            <a:r>
              <a:rPr lang="pt-PT" sz="2000" b="1" i="1" dirty="0" smtClean="0">
                <a:solidFill>
                  <a:srgbClr val="E8CACA"/>
                </a:solidFill>
              </a:rPr>
              <a:t> consumir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con</a:t>
            </a:r>
            <a:r>
              <a:rPr lang="pt-PT" sz="2000" b="1" i="1" dirty="0" smtClean="0">
                <a:solidFill>
                  <a:srgbClr val="E8CACA"/>
                </a:solidFill>
              </a:rPr>
              <a:t> "</a:t>
            </a:r>
            <a:r>
              <a:rPr lang="pt-PT" sz="2000" b="1" i="1" dirty="0" err="1" smtClean="0">
                <a:solidFill>
                  <a:srgbClr val="E8CACA"/>
                </a:solidFill>
              </a:rPr>
              <a:t>precaución</a:t>
            </a:r>
            <a:r>
              <a:rPr lang="pt-PT" sz="2000" b="1" i="1" dirty="0" smtClean="0">
                <a:solidFill>
                  <a:srgbClr val="E8CACA"/>
                </a:solidFill>
              </a:rPr>
              <a:t>" </a:t>
            </a:r>
            <a:r>
              <a:rPr lang="pt-PT" sz="2000" b="1" i="1" dirty="0" err="1" smtClean="0">
                <a:solidFill>
                  <a:srgbClr val="E8CACA"/>
                </a:solidFill>
              </a:rPr>
              <a:t>los</a:t>
            </a:r>
            <a:r>
              <a:rPr lang="pt-PT" sz="2000" b="1" i="1" dirty="0" smtClean="0">
                <a:solidFill>
                  <a:srgbClr val="E8CACA"/>
                </a:solidFill>
              </a:rPr>
              <a:t> artículos de esta empresa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b="1" i="1" dirty="0" smtClean="0">
                <a:solidFill>
                  <a:srgbClr val="FFCC99"/>
                </a:solidFill>
              </a:rPr>
              <a:t/>
            </a:r>
            <a:br>
              <a:rPr lang="pt-PT" sz="2000" b="1" i="1" dirty="0" smtClean="0">
                <a:solidFill>
                  <a:srgbClr val="FFCC99"/>
                </a:solidFill>
              </a:rPr>
            </a:br>
            <a:r>
              <a:rPr lang="pt-PT" sz="2000" b="1" i="1" dirty="0" err="1" smtClean="0">
                <a:solidFill>
                  <a:srgbClr val="FFFF66"/>
                </a:solidFill>
              </a:rPr>
              <a:t>ELPAÍS.com</a:t>
            </a:r>
            <a:r>
              <a:rPr lang="pt-PT" sz="2000" b="1" i="1" dirty="0" smtClean="0">
                <a:solidFill>
                  <a:srgbClr val="FFFF66"/>
                </a:solidFill>
              </a:rPr>
              <a:t> - Madrid - 21/04/2008</a:t>
            </a:r>
            <a:r>
              <a:rPr lang="pt-PT" sz="2000" b="1" i="1" dirty="0" smtClean="0">
                <a:solidFill>
                  <a:srgbClr val="FFCC99"/>
                </a:solidFill>
              </a:rPr>
              <a:t> </a:t>
            </a:r>
            <a:br>
              <a:rPr lang="pt-PT" sz="2000" b="1" i="1" dirty="0" smtClean="0">
                <a:solidFill>
                  <a:srgbClr val="FFCC99"/>
                </a:solidFill>
              </a:rPr>
            </a:br>
            <a:r>
              <a:rPr lang="pt-PT" sz="2000" b="1" i="1" dirty="0" smtClean="0">
                <a:solidFill>
                  <a:srgbClr val="FFCC99"/>
                </a:solidFill>
              </a:rPr>
              <a:t/>
            </a:r>
            <a:br>
              <a:rPr lang="pt-PT" sz="2000" b="1" i="1" dirty="0" smtClean="0">
                <a:solidFill>
                  <a:srgbClr val="FFCC99"/>
                </a:solidFill>
              </a:rPr>
            </a:br>
            <a:endParaRPr lang="pt-PT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400" i="1" dirty="0" err="1" smtClean="0">
                <a:solidFill>
                  <a:schemeClr val="accent1"/>
                </a:solidFill>
              </a:rPr>
              <a:t>El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Ministerio</a:t>
            </a:r>
            <a:r>
              <a:rPr lang="pt-PT" sz="2400" i="1" dirty="0" smtClean="0">
                <a:solidFill>
                  <a:schemeClr val="accent1"/>
                </a:solidFill>
              </a:rPr>
              <a:t> de </a:t>
            </a:r>
            <a:r>
              <a:rPr lang="pt-PT" sz="2400" i="1" dirty="0" err="1" smtClean="0">
                <a:solidFill>
                  <a:schemeClr val="accent1"/>
                </a:solidFill>
              </a:rPr>
              <a:t>Sanidad</a:t>
            </a:r>
            <a:r>
              <a:rPr lang="pt-PT" sz="2400" i="1" dirty="0" smtClean="0">
                <a:solidFill>
                  <a:schemeClr val="accent1"/>
                </a:solidFill>
              </a:rPr>
              <a:t> y Consumo </a:t>
            </a:r>
            <a:r>
              <a:rPr lang="pt-PT" sz="2400" i="1" dirty="0" err="1" smtClean="0">
                <a:solidFill>
                  <a:schemeClr val="accent1"/>
                </a:solidFill>
              </a:rPr>
              <a:t>recomienda</a:t>
            </a:r>
            <a:r>
              <a:rPr lang="pt-PT" sz="2400" i="1" dirty="0" smtClean="0">
                <a:solidFill>
                  <a:schemeClr val="accent1"/>
                </a:solidFill>
              </a:rPr>
              <a:t> a </a:t>
            </a:r>
            <a:r>
              <a:rPr lang="pt-PT" sz="2400" i="1" dirty="0" err="1" smtClean="0">
                <a:solidFill>
                  <a:schemeClr val="accent1"/>
                </a:solidFill>
              </a:rPr>
              <a:t>los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ciudadanos</a:t>
            </a:r>
            <a:r>
              <a:rPr lang="pt-PT" sz="2400" i="1" dirty="0" smtClean="0">
                <a:solidFill>
                  <a:schemeClr val="accent1"/>
                </a:solidFill>
              </a:rPr>
              <a:t> "</a:t>
            </a:r>
            <a:r>
              <a:rPr lang="pt-PT" sz="2400" i="1" dirty="0" err="1" smtClean="0">
                <a:solidFill>
                  <a:srgbClr val="FF832F"/>
                </a:solidFill>
              </a:rPr>
              <a:t>precaución</a:t>
            </a:r>
            <a:r>
              <a:rPr lang="pt-PT" sz="2400" i="1" dirty="0" smtClean="0">
                <a:solidFill>
                  <a:schemeClr val="accent1"/>
                </a:solidFill>
              </a:rPr>
              <a:t>" a </a:t>
            </a:r>
            <a:r>
              <a:rPr lang="pt-PT" sz="2400" i="1" dirty="0" err="1" smtClean="0">
                <a:solidFill>
                  <a:schemeClr val="accent1"/>
                </a:solidFill>
              </a:rPr>
              <a:t>la</a:t>
            </a:r>
            <a:r>
              <a:rPr lang="pt-PT" sz="2400" i="1" dirty="0" smtClean="0">
                <a:solidFill>
                  <a:schemeClr val="accent1"/>
                </a:solidFill>
              </a:rPr>
              <a:t> hora de consumir </a:t>
            </a:r>
            <a:r>
              <a:rPr lang="pt-PT" sz="2400" i="1" dirty="0" err="1" smtClean="0">
                <a:solidFill>
                  <a:schemeClr val="accent1"/>
                </a:solidFill>
              </a:rPr>
              <a:t>los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productos</a:t>
            </a:r>
            <a:r>
              <a:rPr lang="pt-PT" sz="2400" i="1" dirty="0" smtClean="0">
                <a:solidFill>
                  <a:schemeClr val="accent1"/>
                </a:solidFill>
              </a:rPr>
              <a:t> de </a:t>
            </a:r>
            <a:r>
              <a:rPr lang="pt-PT" sz="2400" i="1" dirty="0" err="1" smtClean="0">
                <a:solidFill>
                  <a:schemeClr val="accent1"/>
                </a:solidFill>
              </a:rPr>
              <a:t>la</a:t>
            </a:r>
            <a:r>
              <a:rPr lang="pt-PT" sz="2400" i="1" dirty="0" smtClean="0">
                <a:solidFill>
                  <a:schemeClr val="accent1"/>
                </a:solidFill>
              </a:rPr>
              <a:t> empresa </a:t>
            </a:r>
            <a:r>
              <a:rPr lang="pt-PT" sz="2400" i="1" dirty="0" err="1" smtClean="0">
                <a:solidFill>
                  <a:schemeClr val="accent1"/>
                </a:solidFill>
              </a:rPr>
              <a:t>Herbalife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tras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detectarse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rgbClr val="FF832F"/>
                </a:solidFill>
              </a:rPr>
              <a:t>nueve</a:t>
            </a:r>
            <a:r>
              <a:rPr lang="pt-PT" sz="2400" i="1" dirty="0" smtClean="0">
                <a:solidFill>
                  <a:srgbClr val="FF832F"/>
                </a:solidFill>
              </a:rPr>
              <a:t> casos de </a:t>
            </a:r>
            <a:r>
              <a:rPr lang="pt-PT" sz="2400" i="1" dirty="0" err="1" smtClean="0">
                <a:solidFill>
                  <a:srgbClr val="FF832F"/>
                </a:solidFill>
              </a:rPr>
              <a:t>toxicidad</a:t>
            </a:r>
            <a:r>
              <a:rPr lang="pt-PT" sz="2400" i="1" dirty="0" smtClean="0">
                <a:solidFill>
                  <a:srgbClr val="FF832F"/>
                </a:solidFill>
              </a:rPr>
              <a:t> hepática</a:t>
            </a:r>
            <a:r>
              <a:rPr lang="pt-PT" sz="2400" i="1" dirty="0" smtClean="0">
                <a:solidFill>
                  <a:schemeClr val="accent1"/>
                </a:solidFill>
              </a:rPr>
              <a:t>, </a:t>
            </a:r>
            <a:r>
              <a:rPr lang="pt-PT" sz="2400" i="1" dirty="0" err="1" smtClean="0">
                <a:solidFill>
                  <a:schemeClr val="accent1"/>
                </a:solidFill>
              </a:rPr>
              <a:t>es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decir</a:t>
            </a:r>
            <a:r>
              <a:rPr lang="pt-PT" sz="2400" i="1" dirty="0" smtClean="0">
                <a:solidFill>
                  <a:schemeClr val="accent1"/>
                </a:solidFill>
              </a:rPr>
              <a:t>, </a:t>
            </a:r>
            <a:r>
              <a:rPr lang="pt-PT" sz="2400" i="1" dirty="0" err="1" smtClean="0">
                <a:solidFill>
                  <a:schemeClr val="accent1"/>
                </a:solidFill>
              </a:rPr>
              <a:t>dolencias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en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el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hígado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con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manifestaciones</a:t>
            </a:r>
            <a:r>
              <a:rPr lang="pt-PT" sz="2400" i="1" dirty="0" smtClean="0">
                <a:solidFill>
                  <a:schemeClr val="accent1"/>
                </a:solidFill>
              </a:rPr>
              <a:t> diversas, </a:t>
            </a:r>
            <a:r>
              <a:rPr lang="pt-PT" sz="2400" i="1" dirty="0" err="1" smtClean="0">
                <a:solidFill>
                  <a:schemeClr val="accent1"/>
                </a:solidFill>
              </a:rPr>
              <a:t>presuntamente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asociados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al</a:t>
            </a:r>
            <a:r>
              <a:rPr lang="pt-PT" sz="2400" i="1" dirty="0" smtClean="0">
                <a:solidFill>
                  <a:schemeClr val="accent1"/>
                </a:solidFill>
              </a:rPr>
              <a:t> consumo de artículos de esta marca, </a:t>
            </a:r>
            <a:r>
              <a:rPr lang="pt-PT" sz="2400" i="1" dirty="0" err="1" smtClean="0">
                <a:solidFill>
                  <a:schemeClr val="accent1"/>
                </a:solidFill>
              </a:rPr>
              <a:t>ha</a:t>
            </a:r>
            <a:r>
              <a:rPr lang="pt-PT" sz="2400" i="1" dirty="0" smtClean="0">
                <a:solidFill>
                  <a:schemeClr val="accent1"/>
                </a:solidFill>
              </a:rPr>
              <a:t> informado </a:t>
            </a:r>
            <a:r>
              <a:rPr lang="pt-PT" sz="2400" i="1" dirty="0" err="1" smtClean="0">
                <a:solidFill>
                  <a:schemeClr val="accent1"/>
                </a:solidFill>
              </a:rPr>
              <a:t>hoy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Sanidad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en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un</a:t>
            </a:r>
            <a:r>
              <a:rPr lang="pt-PT" sz="2400" i="1" dirty="0" smtClean="0">
                <a:solidFill>
                  <a:schemeClr val="accent1"/>
                </a:solidFill>
              </a:rPr>
              <a:t> comunicado. </a:t>
            </a:r>
            <a:r>
              <a:rPr lang="pt-PT" sz="2400" i="1" dirty="0" err="1" smtClean="0">
                <a:solidFill>
                  <a:schemeClr val="accent1"/>
                </a:solidFill>
              </a:rPr>
              <a:t>Herbalife</a:t>
            </a:r>
            <a:r>
              <a:rPr lang="pt-PT" sz="2400" i="1" dirty="0" smtClean="0">
                <a:solidFill>
                  <a:schemeClr val="accent1"/>
                </a:solidFill>
              </a:rPr>
              <a:t> comercializa </a:t>
            </a:r>
            <a:r>
              <a:rPr lang="pt-PT" sz="2400" i="1" dirty="0" err="1" smtClean="0">
                <a:solidFill>
                  <a:schemeClr val="accent1"/>
                </a:solidFill>
              </a:rPr>
              <a:t>en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España</a:t>
            </a:r>
            <a:r>
              <a:rPr lang="pt-PT" sz="2400" i="1" dirty="0" smtClean="0">
                <a:solidFill>
                  <a:schemeClr val="accent1"/>
                </a:solidFill>
              </a:rPr>
              <a:t> y </a:t>
            </a:r>
            <a:r>
              <a:rPr lang="pt-PT" sz="2400" i="1" dirty="0" err="1" smtClean="0">
                <a:solidFill>
                  <a:schemeClr val="accent1"/>
                </a:solidFill>
              </a:rPr>
              <a:t>en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otros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muchos</a:t>
            </a:r>
            <a:r>
              <a:rPr lang="pt-PT" sz="2400" i="1" dirty="0" smtClean="0">
                <a:solidFill>
                  <a:schemeClr val="accent1"/>
                </a:solidFill>
              </a:rPr>
              <a:t> países diversos </a:t>
            </a:r>
            <a:r>
              <a:rPr lang="pt-PT" sz="2400" i="1" dirty="0" err="1" smtClean="0">
                <a:solidFill>
                  <a:schemeClr val="accent1"/>
                </a:solidFill>
              </a:rPr>
              <a:t>productos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con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chemeClr val="accent1"/>
                </a:solidFill>
              </a:rPr>
              <a:t>la</a:t>
            </a:r>
            <a:r>
              <a:rPr lang="pt-PT" sz="2400" i="1" dirty="0" smtClean="0">
                <a:solidFill>
                  <a:schemeClr val="accent1"/>
                </a:solidFill>
              </a:rPr>
              <a:t> </a:t>
            </a:r>
            <a:r>
              <a:rPr lang="pt-PT" sz="2400" i="1" dirty="0" err="1" smtClean="0">
                <a:solidFill>
                  <a:srgbClr val="FFC000"/>
                </a:solidFill>
              </a:rPr>
              <a:t>calificación</a:t>
            </a:r>
            <a:r>
              <a:rPr lang="pt-PT" sz="2400" i="1" dirty="0" smtClean="0">
                <a:solidFill>
                  <a:srgbClr val="FFC000"/>
                </a:solidFill>
              </a:rPr>
              <a:t> de dietéticos, complementos </a:t>
            </a:r>
            <a:r>
              <a:rPr lang="pt-PT" sz="2400" i="1" dirty="0" err="1" smtClean="0">
                <a:solidFill>
                  <a:srgbClr val="FFC000"/>
                </a:solidFill>
              </a:rPr>
              <a:t>alimenticios</a:t>
            </a:r>
            <a:r>
              <a:rPr lang="pt-PT" sz="2400" i="1" dirty="0" smtClean="0">
                <a:solidFill>
                  <a:srgbClr val="FFC000"/>
                </a:solidFill>
              </a:rPr>
              <a:t> y alimentos, a </a:t>
            </a:r>
            <a:r>
              <a:rPr lang="pt-PT" sz="2400" i="1" dirty="0" err="1" smtClean="0">
                <a:solidFill>
                  <a:srgbClr val="FFC000"/>
                </a:solidFill>
              </a:rPr>
              <a:t>los</a:t>
            </a:r>
            <a:r>
              <a:rPr lang="pt-PT" sz="2400" i="1" dirty="0" smtClean="0">
                <a:solidFill>
                  <a:srgbClr val="FFC000"/>
                </a:solidFill>
              </a:rPr>
              <a:t> que </a:t>
            </a:r>
            <a:r>
              <a:rPr lang="pt-PT" sz="2400" i="1" dirty="0" err="1" smtClean="0">
                <a:solidFill>
                  <a:srgbClr val="FFC000"/>
                </a:solidFill>
              </a:rPr>
              <a:t>atribuye</a:t>
            </a:r>
            <a:r>
              <a:rPr lang="pt-PT" sz="2400" i="1" dirty="0" smtClean="0">
                <a:solidFill>
                  <a:srgbClr val="FFC000"/>
                </a:solidFill>
              </a:rPr>
              <a:t> </a:t>
            </a:r>
            <a:r>
              <a:rPr lang="pt-PT" sz="2400" i="1" dirty="0" err="1" smtClean="0">
                <a:solidFill>
                  <a:srgbClr val="FFC000"/>
                </a:solidFill>
              </a:rPr>
              <a:t>propiedades</a:t>
            </a:r>
            <a:r>
              <a:rPr lang="pt-PT" sz="2400" i="1" dirty="0" smtClean="0">
                <a:solidFill>
                  <a:srgbClr val="FFC000"/>
                </a:solidFill>
              </a:rPr>
              <a:t> </a:t>
            </a:r>
            <a:r>
              <a:rPr lang="pt-PT" sz="2400" i="1" dirty="0" err="1" smtClean="0">
                <a:solidFill>
                  <a:srgbClr val="FFC000"/>
                </a:solidFill>
              </a:rPr>
              <a:t>adelgazantes</a:t>
            </a:r>
            <a:r>
              <a:rPr lang="pt-PT" sz="2400" i="1" dirty="0" smtClean="0">
                <a:solidFill>
                  <a:srgbClr val="FFC000"/>
                </a:solidFill>
              </a:rPr>
              <a:t> y de </a:t>
            </a:r>
            <a:r>
              <a:rPr lang="pt-PT" sz="2400" i="1" dirty="0" err="1" smtClean="0">
                <a:solidFill>
                  <a:srgbClr val="FFC000"/>
                </a:solidFill>
              </a:rPr>
              <a:t>mejora</a:t>
            </a:r>
            <a:r>
              <a:rPr lang="pt-PT" sz="2400" i="1" dirty="0" smtClean="0">
                <a:solidFill>
                  <a:srgbClr val="FFC000"/>
                </a:solidFill>
              </a:rPr>
              <a:t> </a:t>
            </a:r>
            <a:r>
              <a:rPr lang="pt-PT" sz="2400" i="1" dirty="0" err="1" smtClean="0">
                <a:solidFill>
                  <a:srgbClr val="FFC000"/>
                </a:solidFill>
              </a:rPr>
              <a:t>del</a:t>
            </a:r>
            <a:r>
              <a:rPr lang="pt-PT" sz="2400" b="1" i="1" dirty="0" smtClean="0">
                <a:solidFill>
                  <a:srgbClr val="FFC000"/>
                </a:solidFill>
              </a:rPr>
              <a:t> </a:t>
            </a:r>
            <a:r>
              <a:rPr lang="pt-PT" sz="2400" i="1" dirty="0" err="1" smtClean="0">
                <a:solidFill>
                  <a:srgbClr val="FFC000"/>
                </a:solidFill>
              </a:rPr>
              <a:t>bienestar</a:t>
            </a:r>
            <a:r>
              <a:rPr lang="pt-PT" sz="2400" i="1" dirty="0" smtClean="0">
                <a:solidFill>
                  <a:srgbClr val="FFC000"/>
                </a:solidFill>
              </a:rPr>
              <a:t> ge</a:t>
            </a:r>
            <a:r>
              <a:rPr lang="pt-PT" sz="2400" i="1" dirty="0" smtClean="0">
                <a:solidFill>
                  <a:schemeClr val="accent1"/>
                </a:solidFill>
              </a:rPr>
              <a:t>neral.</a:t>
            </a: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476250"/>
            <a:ext cx="4616451" cy="6381750"/>
          </a:xfrm>
          <a:noFill/>
        </p:spPr>
      </p:pic>
      <p:pic>
        <p:nvPicPr>
          <p:cNvPr id="17411" name="Picture 5" descr="lying_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575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3970" name="Picture 2" descr="http://2.bp.blogspot.com/_me5zlp3aeh8/SRHT9cr1JeI/AAAAAAAACWk/facbYCC6Onc/s400/003086_0000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97757"/>
          </a:xfrm>
          <a:prstGeom prst="rect">
            <a:avLst/>
          </a:prstGeom>
          <a:noFill/>
        </p:spPr>
      </p:pic>
      <p:pic>
        <p:nvPicPr>
          <p:cNvPr id="83972" name="Picture 4" descr="http://3.bp.blogspot.com/_KXLNTmtvfTE/SlTmvnnSPhI/AAAAAAAADJI/qxGHm1vZ7hk/s400/cigarropersuasaobo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831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3608" y="5373216"/>
            <a:ext cx="7668344" cy="864096"/>
          </a:xfrm>
          <a:prstGeom prst="rect">
            <a:avLst/>
          </a:prstGeom>
          <a:solidFill>
            <a:srgbClr val="BFC5E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pt-PT" sz="4800" dirty="0" err="1">
                <a:solidFill>
                  <a:schemeClr val="accent2"/>
                </a:solidFill>
                <a:latin typeface="Arial" charset="0"/>
              </a:rPr>
              <a:t>apdc.cedc@mail.telepac.pt</a:t>
            </a:r>
            <a:endParaRPr lang="pt-PT" sz="48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028" name="Picture 4" descr="logo_netconsu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96752"/>
            <a:ext cx="906705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086000" cy="803176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Anos 20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338064"/>
            <a:ext cx="8892480" cy="5259288"/>
          </a:xfrm>
        </p:spPr>
        <p:txBody>
          <a:bodyPr/>
          <a:lstStyle/>
          <a:p>
            <a:endParaRPr lang="pt-PT" sz="2800" dirty="0" smtClean="0"/>
          </a:p>
          <a:p>
            <a:r>
              <a:rPr lang="pt-PT" sz="2800" dirty="0" smtClean="0"/>
              <a:t>Fervilhava em São Paulo a produção artística</a:t>
            </a:r>
          </a:p>
          <a:p>
            <a:endParaRPr lang="pt-PT" sz="2800" dirty="0" smtClean="0"/>
          </a:p>
          <a:p>
            <a:r>
              <a:rPr lang="pt-PT" sz="2800" dirty="0" smtClean="0"/>
              <a:t>Em 1922 com a </a:t>
            </a:r>
            <a:r>
              <a:rPr lang="pt-PT" sz="2800" b="1" dirty="0" smtClean="0"/>
              <a:t>Semana de Arte moderna </a:t>
            </a:r>
            <a:r>
              <a:rPr lang="pt-PT" sz="2800" dirty="0" err="1" smtClean="0"/>
              <a:t>gerou--se</a:t>
            </a:r>
            <a:r>
              <a:rPr lang="pt-PT" sz="2800" dirty="0" smtClean="0"/>
              <a:t> um movimento que influenciou toda a forma de expressão da época, incluindo os textos publicitários</a:t>
            </a:r>
          </a:p>
          <a:p>
            <a:endParaRPr lang="pt-PT" sz="2800" dirty="0" smtClean="0"/>
          </a:p>
          <a:p>
            <a:pPr>
              <a:buNone/>
            </a:pPr>
            <a:r>
              <a:rPr lang="pt-PT" b="1" dirty="0" smtClean="0">
                <a:solidFill>
                  <a:srgbClr val="FFC000"/>
                </a:solidFill>
              </a:rPr>
              <a:t> A luta contra a  tuberculose, a </a:t>
            </a:r>
            <a:r>
              <a:rPr lang="pt-PT" b="1" dirty="0" err="1" smtClean="0">
                <a:solidFill>
                  <a:srgbClr val="FFC000"/>
                </a:solidFill>
              </a:rPr>
              <a:t>sifilis</a:t>
            </a:r>
            <a:r>
              <a:rPr lang="pt-PT" b="1" dirty="0" smtClean="0">
                <a:solidFill>
                  <a:srgbClr val="FFC000"/>
                </a:solidFill>
              </a:rPr>
              <a:t>, e a gripe, </a:t>
            </a:r>
            <a:r>
              <a:rPr lang="pt-PT" sz="2800" dirty="0" smtClean="0"/>
              <a:t>levou  à inclusão nos textos artísticos esta grande preocupação</a:t>
            </a:r>
          </a:p>
          <a:p>
            <a:pPr>
              <a:buNone/>
            </a:pPr>
            <a:endParaRPr lang="pt-P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mage">
            <a:hlinkClick r:id="rId2" tooltip="Im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244"/>
            <a:ext cx="3295650" cy="116852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277888"/>
            <a:ext cx="4822304" cy="1143000"/>
          </a:xfrm>
        </p:spPr>
        <p:txBody>
          <a:bodyPr/>
          <a:lstStyle/>
          <a:p>
            <a:pPr algn="ctr"/>
            <a:r>
              <a:rPr lang="pt-PT" dirty="0" smtClean="0"/>
              <a:t>Revista Dom Quixote</a:t>
            </a:r>
            <a:br>
              <a:rPr lang="pt-PT" dirty="0" smtClean="0"/>
            </a:br>
            <a:r>
              <a:rPr lang="pt-PT" dirty="0" smtClean="0"/>
              <a:t> 1917-1927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51720" y="2852936"/>
            <a:ext cx="6912768" cy="3175992"/>
          </a:xfrm>
        </p:spPr>
        <p:txBody>
          <a:bodyPr/>
          <a:lstStyle/>
          <a:p>
            <a:pPr algn="ctr">
              <a:buNone/>
            </a:pPr>
            <a:r>
              <a:rPr lang="pt-PT" b="1" dirty="0" smtClean="0"/>
              <a:t>Bastos Tigre</a:t>
            </a:r>
            <a:r>
              <a:rPr lang="pt-PT" dirty="0" smtClean="0"/>
              <a:t>, poeta publicitário,</a:t>
            </a:r>
          </a:p>
          <a:p>
            <a:pPr algn="ctr">
              <a:buNone/>
            </a:pPr>
            <a:r>
              <a:rPr lang="pt-PT" dirty="0" smtClean="0"/>
              <a:t>		 criou um dos slogans mais famosos </a:t>
            </a:r>
          </a:p>
          <a:p>
            <a:pPr algn="ctr">
              <a:buNone/>
            </a:pPr>
            <a:r>
              <a:rPr lang="pt-PT" dirty="0" smtClean="0"/>
              <a:t>		da publicidade brasileira –</a:t>
            </a:r>
          </a:p>
          <a:p>
            <a:pPr algn="ctr">
              <a:buNone/>
            </a:pPr>
            <a:endParaRPr lang="pt-PT" sz="4000" dirty="0" smtClean="0"/>
          </a:p>
          <a:p>
            <a:pPr algn="ctr">
              <a:buNone/>
            </a:pPr>
            <a:r>
              <a:rPr lang="pt-PT" sz="4000" dirty="0" smtClean="0"/>
              <a:t> </a:t>
            </a:r>
            <a:r>
              <a:rPr lang="pt-PT" sz="4000" b="1" dirty="0" smtClean="0"/>
              <a:t>“Se é </a:t>
            </a:r>
            <a:r>
              <a:rPr lang="pt-PT" sz="4000" b="1" dirty="0" err="1" smtClean="0"/>
              <a:t>Bayer</a:t>
            </a:r>
            <a:r>
              <a:rPr lang="pt-PT" sz="4000" b="1" dirty="0" smtClean="0"/>
              <a:t> é bom”</a:t>
            </a:r>
            <a:endParaRPr lang="pt-PT" sz="4000" b="1" dirty="0"/>
          </a:p>
        </p:txBody>
      </p:sp>
      <p:pic>
        <p:nvPicPr>
          <p:cNvPr id="6" name="Picture 4" descr="Image">
            <a:hlinkClick r:id="rId4" tooltip="Im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1849310" cy="2376264"/>
          </a:xfrm>
          <a:prstGeom prst="rect">
            <a:avLst/>
          </a:prstGeom>
          <a:noFill/>
        </p:spPr>
      </p:pic>
      <p:pic>
        <p:nvPicPr>
          <p:cNvPr id="7" name="Picture 2" descr="http://www.almanaquedacomunicacao.com.br/files/images/Livro%20da%20Bayer.jpg"/>
          <p:cNvPicPr>
            <a:picLocks noChangeAspect="1" noChangeArrowheads="1"/>
          </p:cNvPicPr>
          <p:nvPr/>
        </p:nvPicPr>
        <p:blipFill>
          <a:blip r:embed="rId6" cstate="print"/>
          <a:srcRect l="10844" t="18040" r="9298"/>
          <a:stretch>
            <a:fillRect/>
          </a:stretch>
        </p:blipFill>
        <p:spPr bwMode="auto">
          <a:xfrm>
            <a:off x="1259632" y="4509120"/>
            <a:ext cx="176368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">
            <a:hlinkClick r:id="rId2" tooltip="Im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3995936" cy="249289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1152128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Nos </a:t>
            </a:r>
            <a:r>
              <a:rPr lang="pt-PT" dirty="0" err="1" smtClean="0"/>
              <a:t>bondes</a:t>
            </a:r>
            <a:r>
              <a:rPr lang="pt-PT" dirty="0" smtClean="0"/>
              <a:t> cariocas, durante muitos anos, podia ler-se os versos de Bastos Tigre :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	</a:t>
            </a:r>
            <a:endParaRPr lang="pt-PT" dirty="0"/>
          </a:p>
        </p:txBody>
      </p:sp>
      <p:pic>
        <p:nvPicPr>
          <p:cNvPr id="86018" name="Picture 2" descr="http://2.srv.fotopages.com/2/15601627/Bonde-carioca-recebe-Juscelino-1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3025966" cy="4365104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2286000" y="1905506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"Veja, ilustre passageiro</a:t>
            </a:r>
            <a:b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que belo tipo faceiro</a:t>
            </a:r>
            <a:b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que o senhor tem ao seu lado</a:t>
            </a:r>
            <a:b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mas no entanto acredite</a:t>
            </a:r>
            <a:b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quase morreu de bronquite.</a:t>
            </a:r>
            <a:b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Salvou-o o </a:t>
            </a:r>
            <a:r>
              <a:rPr lang="pt-PT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Rhum</a:t>
            </a:r>
            <a:r>
              <a:rPr lang="pt-P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Creosotado</a:t>
            </a: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93912" y="0"/>
            <a:ext cx="5398368" cy="6858000"/>
          </a:xfrm>
        </p:spPr>
        <p:txBody>
          <a:bodyPr/>
          <a:lstStyle/>
          <a:p>
            <a:pPr>
              <a:buNone/>
            </a:pPr>
            <a:r>
              <a:rPr lang="pt-PT" sz="2800" dirty="0" smtClean="0"/>
              <a:t>A grande explosão urbana trouxe para as cidades gentes vindas das zonas rurais e com elas a transmissão de conhecimentos  relacionados com o poder curativo das ervas</a:t>
            </a:r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Começam a surgir laboratórios de produção duvidosa</a:t>
            </a:r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O medicamento  é  sinónimo de modernidade  - um seguro contra os males do corpo</a:t>
            </a:r>
            <a:endParaRPr lang="pt-PT" sz="2800" dirty="0"/>
          </a:p>
        </p:txBody>
      </p:sp>
      <p:pic>
        <p:nvPicPr>
          <p:cNvPr id="33794" name="Picture 2" descr="http://farm4.static.flickr.com/3001/3083090912_7effbac3e8_o.jpg"/>
          <p:cNvPicPr>
            <a:picLocks noChangeAspect="1" noChangeArrowheads="1"/>
          </p:cNvPicPr>
          <p:nvPr/>
        </p:nvPicPr>
        <p:blipFill>
          <a:blip r:embed="rId2" cstate="print"/>
          <a:srcRect r="207"/>
          <a:stretch>
            <a:fillRect/>
          </a:stretch>
        </p:blipFill>
        <p:spPr bwMode="auto">
          <a:xfrm>
            <a:off x="35496" y="123825"/>
            <a:ext cx="1656184" cy="3305175"/>
          </a:xfrm>
          <a:prstGeom prst="rect">
            <a:avLst/>
          </a:prstGeom>
          <a:noFill/>
        </p:spPr>
      </p:pic>
      <p:pic>
        <p:nvPicPr>
          <p:cNvPr id="33796" name="Picture 4" descr="http://farm2.static.flickr.com/1040/675535245_8b22389300_o.jpg"/>
          <p:cNvPicPr>
            <a:picLocks noChangeAspect="1" noChangeArrowheads="1"/>
          </p:cNvPicPr>
          <p:nvPr/>
        </p:nvPicPr>
        <p:blipFill>
          <a:blip r:embed="rId3" cstate="print"/>
          <a:srcRect l="5976" t="7147" r="4381"/>
          <a:stretch>
            <a:fillRect/>
          </a:stretch>
        </p:blipFill>
        <p:spPr bwMode="auto">
          <a:xfrm>
            <a:off x="0" y="3501008"/>
            <a:ext cx="1763688" cy="3068960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4385890" y="3198168"/>
            <a:ext cx="2418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:)</a:t>
            </a:r>
          </a:p>
        </p:txBody>
      </p:sp>
      <p:pic>
        <p:nvPicPr>
          <p:cNvPr id="33798" name="Picture 6" descr="http://farm2.static.flickr.com/1027/730381839_4a31834db2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6632"/>
            <a:ext cx="1763688" cy="2149599"/>
          </a:xfrm>
          <a:prstGeom prst="rect">
            <a:avLst/>
          </a:prstGeom>
          <a:noFill/>
        </p:spPr>
      </p:pic>
      <p:pic>
        <p:nvPicPr>
          <p:cNvPr id="33800" name="Picture 8" descr="http://farm4.static.flickr.com/3007/2603730556_a2dfdd9abd_o.jpg"/>
          <p:cNvPicPr>
            <a:picLocks noChangeAspect="1" noChangeArrowheads="1"/>
          </p:cNvPicPr>
          <p:nvPr/>
        </p:nvPicPr>
        <p:blipFill>
          <a:blip r:embed="rId5" cstate="print"/>
          <a:srcRect l="5074" t="2487" r="489"/>
          <a:stretch>
            <a:fillRect/>
          </a:stretch>
        </p:blipFill>
        <p:spPr bwMode="auto">
          <a:xfrm>
            <a:off x="6832567" y="2348880"/>
            <a:ext cx="2311433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apDC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  <a:cs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apDC</Template>
  <TotalTime>2698</TotalTime>
  <Words>1450</Words>
  <Application>Microsoft Office PowerPoint</Application>
  <PresentationFormat>Apresentação no Ecrã (4:3)</PresentationFormat>
  <Paragraphs>227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51" baseType="lpstr">
      <vt:lpstr>modelo apDC</vt:lpstr>
      <vt:lpstr>Publicidade do medicamento: restrições do objecto</vt:lpstr>
      <vt:lpstr>Vendedores ambulantes  e pregões da cidade </vt:lpstr>
      <vt:lpstr>Diapositivo 3</vt:lpstr>
      <vt:lpstr>Diapositivo 4</vt:lpstr>
      <vt:lpstr>Diapositivo 5</vt:lpstr>
      <vt:lpstr> Anos 20 </vt:lpstr>
      <vt:lpstr>Revista Dom Quixote  1917-1927</vt:lpstr>
      <vt:lpstr>Diapositivo 8</vt:lpstr>
      <vt:lpstr>Diapositivo 9</vt:lpstr>
      <vt:lpstr>Para os políticos essa fé não era cega nem generalizada</vt:lpstr>
      <vt:lpstr>Regulamento Sanitário Federal Decreto-lei nº.16300  31 janeiro 1923</vt:lpstr>
      <vt:lpstr>Consequências da Reforma Chagas</vt:lpstr>
      <vt:lpstr>Diapositivo 13</vt:lpstr>
      <vt:lpstr>Diapositivo 14</vt:lpstr>
      <vt:lpstr>A publicidade elege como   público alvo a      “Rainha do Lar</vt:lpstr>
      <vt:lpstr>Diapositivo 16</vt:lpstr>
      <vt:lpstr>“O medicamento  que caiu do céu”</vt:lpstr>
      <vt:lpstr>Diapositivo 18</vt:lpstr>
      <vt:lpstr>Diapositivo 19</vt:lpstr>
      <vt:lpstr>União Europeia</vt:lpstr>
      <vt:lpstr>Fármacos não são placebos</vt:lpstr>
      <vt:lpstr>  PUBLICIDADE DO MEDICAMENTO  “STRICTO SENSU”  </vt:lpstr>
      <vt:lpstr> Abrange, em especial:  </vt:lpstr>
      <vt:lpstr>Diapositivo 24</vt:lpstr>
      <vt:lpstr> No plano das proibições ou das restrições, assinale-se:</vt:lpstr>
      <vt:lpstr>Só é permitida em</vt:lpstr>
      <vt:lpstr> A publicidade - quer para os medicamentos sujeitos  ou não imperativamente a receita médica – está condicionada a um sem número de restrições, a saber: </vt:lpstr>
      <vt:lpstr>Diapositivo 28</vt:lpstr>
      <vt:lpstr>As especialidades farmacêuticas têm que conter um sem número de elementos, a saber:  </vt:lpstr>
      <vt:lpstr> São proibidas todas as  mensagens  que: </vt:lpstr>
      <vt:lpstr>Diapositivo 31</vt:lpstr>
      <vt:lpstr>Diapositivo 32</vt:lpstr>
      <vt:lpstr>A norma europeia proibe ainda que</vt:lpstr>
      <vt:lpstr>A PROMOÇÃO ATRAVÉS DE AMOSTRAS </vt:lpstr>
      <vt:lpstr>Só podem ser cedidas amostras gratuitas nas condições seguintes:</vt:lpstr>
      <vt:lpstr>Diapositivo 36</vt:lpstr>
      <vt:lpstr>O Médico  é o técnico do diagnóstico    O Farmacêutico  é o técnico do medicamento</vt:lpstr>
      <vt:lpstr>Dispensa em farmácia  do medicamento</vt:lpstr>
      <vt:lpstr>Com a aprovação da Lei dos genéricos a indústria farmacêutica entrou em pânico</vt:lpstr>
      <vt:lpstr>Diapositivo 40</vt:lpstr>
      <vt:lpstr>Mas… a publicidade é agressiva</vt:lpstr>
      <vt:lpstr>A luta contra  a  publicidade   não pode parar</vt:lpstr>
      <vt:lpstr> A saúde pública  está  ameaçada 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Publicidade do medicamento</dc:title>
  <dc:creator>Mario Frota</dc:creator>
  <cp:lastModifiedBy>Mario Frota</cp:lastModifiedBy>
  <cp:revision>271</cp:revision>
  <dcterms:created xsi:type="dcterms:W3CDTF">2011-02-02T16:09:50Z</dcterms:created>
  <dcterms:modified xsi:type="dcterms:W3CDTF">2011-10-21T02:22:54Z</dcterms:modified>
</cp:coreProperties>
</file>