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311" r:id="rId2"/>
    <p:sldId id="312" r:id="rId3"/>
    <p:sldId id="434" r:id="rId4"/>
    <p:sldId id="435" r:id="rId5"/>
    <p:sldId id="436" r:id="rId6"/>
    <p:sldId id="437" r:id="rId7"/>
    <p:sldId id="438" r:id="rId8"/>
    <p:sldId id="439" r:id="rId9"/>
    <p:sldId id="440" r:id="rId10"/>
    <p:sldId id="442" r:id="rId11"/>
    <p:sldId id="441" r:id="rId12"/>
    <p:sldId id="443" r:id="rId13"/>
    <p:sldId id="444" r:id="rId14"/>
    <p:sldId id="445" r:id="rId15"/>
    <p:sldId id="446" r:id="rId16"/>
    <p:sldId id="447" r:id="rId17"/>
    <p:sldId id="448" r:id="rId18"/>
    <p:sldId id="449" r:id="rId19"/>
    <p:sldId id="450" r:id="rId20"/>
    <p:sldId id="451" r:id="rId21"/>
    <p:sldId id="452" r:id="rId22"/>
    <p:sldId id="453" r:id="rId23"/>
    <p:sldId id="454" r:id="rId24"/>
    <p:sldId id="455" r:id="rId25"/>
    <p:sldId id="456" r:id="rId26"/>
    <p:sldId id="457" r:id="rId27"/>
    <p:sldId id="458" r:id="rId28"/>
    <p:sldId id="459" r:id="rId29"/>
    <p:sldId id="460" r:id="rId30"/>
    <p:sldId id="461" r:id="rId31"/>
    <p:sldId id="462" r:id="rId32"/>
    <p:sldId id="463" r:id="rId33"/>
    <p:sldId id="464" r:id="rId34"/>
    <p:sldId id="466" r:id="rId35"/>
    <p:sldId id="468" r:id="rId36"/>
    <p:sldId id="469" r:id="rId37"/>
    <p:sldId id="470" r:id="rId38"/>
    <p:sldId id="471" r:id="rId39"/>
    <p:sldId id="472" r:id="rId40"/>
    <p:sldId id="473" r:id="rId41"/>
    <p:sldId id="474" r:id="rId42"/>
    <p:sldId id="475" r:id="rId43"/>
    <p:sldId id="477" r:id="rId44"/>
    <p:sldId id="478" r:id="rId45"/>
    <p:sldId id="479" r:id="rId46"/>
    <p:sldId id="480" r:id="rId47"/>
    <p:sldId id="481" r:id="rId48"/>
    <p:sldId id="482" r:id="rId49"/>
    <p:sldId id="483" r:id="rId50"/>
    <p:sldId id="484" r:id="rId51"/>
    <p:sldId id="394" r:id="rId52"/>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FF"/>
    <a:srgbClr val="66FF33"/>
    <a:srgbClr val="3366CC"/>
    <a:srgbClr val="99CCFF"/>
    <a:srgbClr val="0033CC"/>
    <a:srgbClr val="CCFF99"/>
    <a:srgbClr val="99FF66"/>
    <a:srgbClr val="CCFFCC"/>
    <a:srgbClr val="00FF00"/>
  </p:clrMru>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Estilo Médio 4 - Ênfas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Estilo Médio 4 - Ênfas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Estilo E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Estilo Médio 1 - Ênfas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1" autoAdjust="0"/>
    <p:restoredTop sz="94767" autoAdjust="0"/>
  </p:normalViewPr>
  <p:slideViewPr>
    <p:cSldViewPr>
      <p:cViewPr varScale="1">
        <p:scale>
          <a:sx n="70" d="100"/>
          <a:sy n="70" d="100"/>
        </p:scale>
        <p:origin x="-522" y="-10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t-BR"/>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pt-BR"/>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t-BR"/>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8C86D94-3F27-47FB-B349-932B451FA188}"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8C9D8D6F-948D-4183-A1B6-7E13763E8A14}" type="slidenum">
              <a:rPr lang="pt-BR" smtClean="0"/>
              <a:pPr/>
              <a:t>1</a:t>
            </a:fld>
            <a:endParaRPr lang="pt-BR"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4" name="Picture 8" descr="Título branco"/>
          <p:cNvPicPr>
            <a:picLocks noChangeAspect="1" noChangeArrowheads="1"/>
          </p:cNvPicPr>
          <p:nvPr userDrawn="1"/>
        </p:nvPicPr>
        <p:blipFill>
          <a:blip r:embed="rId2" cstate="print"/>
          <a:srcRect/>
          <a:stretch>
            <a:fillRect/>
          </a:stretch>
        </p:blipFill>
        <p:spPr bwMode="auto">
          <a:xfrm>
            <a:off x="-36513" y="-26988"/>
            <a:ext cx="9180513" cy="6897688"/>
          </a:xfrm>
          <a:prstGeom prst="rect">
            <a:avLst/>
          </a:prstGeom>
          <a:noFill/>
          <a:ln w="9525">
            <a:noFill/>
            <a:miter lim="800000"/>
            <a:headEnd/>
            <a:tailEnd/>
          </a:ln>
        </p:spPr>
      </p:pic>
      <p:sp>
        <p:nvSpPr>
          <p:cNvPr id="10243" name="Rectangle 3"/>
          <p:cNvSpPr>
            <a:spLocks noGrp="1" noChangeArrowheads="1"/>
          </p:cNvSpPr>
          <p:nvPr>
            <p:ph type="ctrTitle"/>
          </p:nvPr>
        </p:nvSpPr>
        <p:spPr>
          <a:xfrm>
            <a:off x="1263650" y="2130425"/>
            <a:ext cx="7772400" cy="1470025"/>
          </a:xfrm>
        </p:spPr>
        <p:txBody>
          <a:bodyPr/>
          <a:lstStyle>
            <a:lvl1pPr algn="ctr">
              <a:defRPr sz="3200"/>
            </a:lvl1pPr>
          </a:lstStyle>
          <a:p>
            <a:r>
              <a:rPr lang="pt-BR" smtClean="0"/>
              <a:t>Clique para editar o estilo do título mestre</a:t>
            </a:r>
            <a:endParaRPr lang="pt-BR"/>
          </a:p>
        </p:txBody>
      </p:sp>
      <p:sp>
        <p:nvSpPr>
          <p:cNvPr id="10244" name="Rectangle 4"/>
          <p:cNvSpPr>
            <a:spLocks noGrp="1" noChangeArrowheads="1"/>
          </p:cNvSpPr>
          <p:nvPr>
            <p:ph type="subTitle" idx="1"/>
          </p:nvPr>
        </p:nvSpPr>
        <p:spPr>
          <a:xfrm>
            <a:off x="2166938" y="3981450"/>
            <a:ext cx="6400800" cy="1752600"/>
          </a:xfrm>
        </p:spPr>
        <p:txBody>
          <a:bodyPr/>
          <a:lstStyle>
            <a:lvl1pPr marL="0" indent="0" algn="ctr">
              <a:buFont typeface="Wingdings" pitchFamily="2" charset="2"/>
              <a:buNone/>
              <a:defRPr/>
            </a:lvl1pPr>
          </a:lstStyle>
          <a:p>
            <a:r>
              <a:rPr lang="pt-BR" smtClean="0"/>
              <a:t>Clique para editar o estilo do subtítulo mestre</a:t>
            </a:r>
            <a:endParaRPr lang="pt-B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51613" y="441325"/>
            <a:ext cx="2087562" cy="55086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287338" y="441325"/>
            <a:ext cx="6111875" cy="55086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5" name="Espaço Reservado para Conteúdo 2"/>
          <p:cNvSpPr>
            <a:spLocks noGrp="1"/>
          </p:cNvSpPr>
          <p:nvPr>
            <p:ph idx="1"/>
          </p:nvPr>
        </p:nvSpPr>
        <p:spPr>
          <a:xfrm>
            <a:off x="684000" y="1602000"/>
            <a:ext cx="7991475" cy="3556800"/>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47700" y="1557338"/>
            <a:ext cx="3919538"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719638" y="1557338"/>
            <a:ext cx="3919537"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9" descr="Fundo branco"/>
          <p:cNvPicPr>
            <a:picLocks noChangeAspect="1" noChangeArrowheads="1"/>
          </p:cNvPicPr>
          <p:nvPr/>
        </p:nvPicPr>
        <p:blipFill>
          <a:blip r:embed="rId14" cstate="print"/>
          <a:srcRect/>
          <a:stretch>
            <a:fillRect/>
          </a:stretch>
        </p:blipFill>
        <p:spPr bwMode="auto">
          <a:xfrm>
            <a:off x="-7938" y="-14288"/>
            <a:ext cx="9159876" cy="6904038"/>
          </a:xfrm>
          <a:prstGeom prst="rect">
            <a:avLst/>
          </a:prstGeom>
          <a:noFill/>
          <a:ln w="9525">
            <a:noFill/>
            <a:miter lim="800000"/>
            <a:headEnd/>
            <a:tailEnd/>
          </a:ln>
        </p:spPr>
      </p:pic>
      <p:sp>
        <p:nvSpPr>
          <p:cNvPr id="1027" name="Rectangle 2"/>
          <p:cNvSpPr>
            <a:spLocks noGrp="1" noChangeArrowheads="1"/>
          </p:cNvSpPr>
          <p:nvPr>
            <p:ph type="title"/>
          </p:nvPr>
        </p:nvSpPr>
        <p:spPr bwMode="auto">
          <a:xfrm>
            <a:off x="287338" y="441325"/>
            <a:ext cx="6635750" cy="6889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8" name="Rectangle 3"/>
          <p:cNvSpPr>
            <a:spLocks noGrp="1" noChangeArrowheads="1"/>
          </p:cNvSpPr>
          <p:nvPr>
            <p:ph type="body" idx="1"/>
          </p:nvPr>
        </p:nvSpPr>
        <p:spPr bwMode="auto">
          <a:xfrm>
            <a:off x="647700" y="1557338"/>
            <a:ext cx="7991475"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4" r:id="rId12"/>
  </p:sldLayoutIdLst>
  <p:transition/>
  <p:txStyles>
    <p:titleStyle>
      <a:lvl1pPr algn="l" rtl="0" eaLnBrk="0" fontAlgn="base" hangingPunct="0">
        <a:spcBef>
          <a:spcPct val="0"/>
        </a:spcBef>
        <a:spcAft>
          <a:spcPct val="0"/>
        </a:spcAft>
        <a:defRPr sz="2800">
          <a:solidFill>
            <a:srgbClr val="330066"/>
          </a:solidFill>
          <a:latin typeface="+mj-lt"/>
          <a:ea typeface="+mj-ea"/>
          <a:cs typeface="+mj-cs"/>
        </a:defRPr>
      </a:lvl1pPr>
      <a:lvl2pPr algn="l" rtl="0" eaLnBrk="0" fontAlgn="base" hangingPunct="0">
        <a:spcBef>
          <a:spcPct val="0"/>
        </a:spcBef>
        <a:spcAft>
          <a:spcPct val="0"/>
        </a:spcAft>
        <a:defRPr sz="2800">
          <a:solidFill>
            <a:srgbClr val="330066"/>
          </a:solidFill>
          <a:latin typeface="Arial Black" pitchFamily="34" charset="0"/>
        </a:defRPr>
      </a:lvl2pPr>
      <a:lvl3pPr algn="l" rtl="0" eaLnBrk="0" fontAlgn="base" hangingPunct="0">
        <a:spcBef>
          <a:spcPct val="0"/>
        </a:spcBef>
        <a:spcAft>
          <a:spcPct val="0"/>
        </a:spcAft>
        <a:defRPr sz="2800">
          <a:solidFill>
            <a:srgbClr val="330066"/>
          </a:solidFill>
          <a:latin typeface="Arial Black" pitchFamily="34" charset="0"/>
        </a:defRPr>
      </a:lvl3pPr>
      <a:lvl4pPr algn="l" rtl="0" eaLnBrk="0" fontAlgn="base" hangingPunct="0">
        <a:spcBef>
          <a:spcPct val="0"/>
        </a:spcBef>
        <a:spcAft>
          <a:spcPct val="0"/>
        </a:spcAft>
        <a:defRPr sz="2800">
          <a:solidFill>
            <a:srgbClr val="330066"/>
          </a:solidFill>
          <a:latin typeface="Arial Black" pitchFamily="34" charset="0"/>
        </a:defRPr>
      </a:lvl4pPr>
      <a:lvl5pPr algn="l" rtl="0" eaLnBrk="0" fontAlgn="base" hangingPunct="0">
        <a:spcBef>
          <a:spcPct val="0"/>
        </a:spcBef>
        <a:spcAft>
          <a:spcPct val="0"/>
        </a:spcAft>
        <a:defRPr sz="2800">
          <a:solidFill>
            <a:srgbClr val="330066"/>
          </a:solidFill>
          <a:latin typeface="Arial Black" pitchFamily="34" charset="0"/>
        </a:defRPr>
      </a:lvl5pPr>
      <a:lvl6pPr marL="457200" algn="l" rtl="0" eaLnBrk="1" fontAlgn="base" hangingPunct="1">
        <a:spcBef>
          <a:spcPct val="0"/>
        </a:spcBef>
        <a:spcAft>
          <a:spcPct val="0"/>
        </a:spcAft>
        <a:defRPr sz="2800">
          <a:solidFill>
            <a:srgbClr val="330066"/>
          </a:solidFill>
          <a:latin typeface="Arial Black" pitchFamily="34" charset="0"/>
        </a:defRPr>
      </a:lvl6pPr>
      <a:lvl7pPr marL="914400" algn="l" rtl="0" eaLnBrk="1" fontAlgn="base" hangingPunct="1">
        <a:spcBef>
          <a:spcPct val="0"/>
        </a:spcBef>
        <a:spcAft>
          <a:spcPct val="0"/>
        </a:spcAft>
        <a:defRPr sz="2800">
          <a:solidFill>
            <a:srgbClr val="330066"/>
          </a:solidFill>
          <a:latin typeface="Arial Black" pitchFamily="34" charset="0"/>
        </a:defRPr>
      </a:lvl7pPr>
      <a:lvl8pPr marL="1371600" algn="l" rtl="0" eaLnBrk="1" fontAlgn="base" hangingPunct="1">
        <a:spcBef>
          <a:spcPct val="0"/>
        </a:spcBef>
        <a:spcAft>
          <a:spcPct val="0"/>
        </a:spcAft>
        <a:defRPr sz="2800">
          <a:solidFill>
            <a:srgbClr val="330066"/>
          </a:solidFill>
          <a:latin typeface="Arial Black" pitchFamily="34" charset="0"/>
        </a:defRPr>
      </a:lvl8pPr>
      <a:lvl9pPr marL="1828800" algn="l" rtl="0" eaLnBrk="1" fontAlgn="base" hangingPunct="1">
        <a:spcBef>
          <a:spcPct val="0"/>
        </a:spcBef>
        <a:spcAft>
          <a:spcPct val="0"/>
        </a:spcAft>
        <a:defRPr sz="2800">
          <a:solidFill>
            <a:srgbClr val="330066"/>
          </a:solidFill>
          <a:latin typeface="Arial Black" pitchFamily="34" charset="0"/>
        </a:defRPr>
      </a:lvl9pPr>
    </p:titleStyle>
    <p:bodyStyle>
      <a:lvl1pPr marL="342900" indent="-342900" algn="l" rtl="0" eaLnBrk="0" fontAlgn="base" hangingPunct="0">
        <a:spcBef>
          <a:spcPct val="20000"/>
        </a:spcBef>
        <a:spcAft>
          <a:spcPct val="0"/>
        </a:spcAft>
        <a:buClr>
          <a:srgbClr val="006633"/>
        </a:buClr>
        <a:buFont typeface="Wingdings" pitchFamily="2" charset="2"/>
        <a:buChar char="§"/>
        <a:defRPr sz="2600">
          <a:solidFill>
            <a:srgbClr val="006633"/>
          </a:solidFill>
          <a:latin typeface="+mn-lt"/>
          <a:ea typeface="+mn-ea"/>
          <a:cs typeface="+mn-cs"/>
        </a:defRPr>
      </a:lvl1pPr>
      <a:lvl2pPr marL="742950" indent="-285750" algn="l" rtl="0" eaLnBrk="0" fontAlgn="base" hangingPunct="0">
        <a:spcBef>
          <a:spcPct val="20000"/>
        </a:spcBef>
        <a:spcAft>
          <a:spcPct val="0"/>
        </a:spcAft>
        <a:buClr>
          <a:srgbClr val="006633"/>
        </a:buClr>
        <a:buFont typeface="Wingdings" pitchFamily="2" charset="2"/>
        <a:buChar char="§"/>
        <a:defRPr sz="2200">
          <a:solidFill>
            <a:srgbClr val="006633"/>
          </a:solidFill>
          <a:latin typeface="+mn-lt"/>
        </a:defRPr>
      </a:lvl2pPr>
      <a:lvl3pPr marL="1143000" indent="-228600" algn="l" rtl="0" eaLnBrk="0" fontAlgn="base" hangingPunct="0">
        <a:spcBef>
          <a:spcPct val="20000"/>
        </a:spcBef>
        <a:spcAft>
          <a:spcPct val="0"/>
        </a:spcAft>
        <a:buClr>
          <a:srgbClr val="006633"/>
        </a:buClr>
        <a:buFont typeface="Wingdings" pitchFamily="2" charset="2"/>
        <a:buChar char="§"/>
        <a:defRPr sz="2000" i="1">
          <a:solidFill>
            <a:srgbClr val="006633"/>
          </a:solidFill>
          <a:latin typeface="+mn-lt"/>
        </a:defRPr>
      </a:lvl3pPr>
      <a:lvl4pPr marL="1600200" indent="-228600" algn="l" rtl="0" eaLnBrk="0" fontAlgn="base" hangingPunct="0">
        <a:spcBef>
          <a:spcPct val="20000"/>
        </a:spcBef>
        <a:spcAft>
          <a:spcPct val="0"/>
        </a:spcAft>
        <a:buClr>
          <a:srgbClr val="006633"/>
        </a:buClr>
        <a:buFont typeface="Wingdings" pitchFamily="2" charset="2"/>
        <a:buChar char="§"/>
        <a:defRPr sz="2000" i="1">
          <a:solidFill>
            <a:srgbClr val="006633"/>
          </a:solidFill>
          <a:latin typeface="+mn-lt"/>
        </a:defRPr>
      </a:lvl4pPr>
      <a:lvl5pPr marL="2057400" indent="-228600" algn="l" rtl="0" eaLnBrk="0" fontAlgn="base" hangingPunct="0">
        <a:spcBef>
          <a:spcPct val="20000"/>
        </a:spcBef>
        <a:spcAft>
          <a:spcPct val="0"/>
        </a:spcAft>
        <a:buClr>
          <a:srgbClr val="006633"/>
        </a:buClr>
        <a:buFont typeface="Wingdings" pitchFamily="2" charset="2"/>
        <a:buChar char="§"/>
        <a:defRPr sz="2000" i="1">
          <a:solidFill>
            <a:srgbClr val="006633"/>
          </a:solidFill>
          <a:latin typeface="+mn-lt"/>
        </a:defRPr>
      </a:lvl5pPr>
      <a:lvl6pPr marL="2514600" indent="-228600" algn="l" rtl="0" eaLnBrk="1" fontAlgn="base" hangingPunct="1">
        <a:spcBef>
          <a:spcPct val="20000"/>
        </a:spcBef>
        <a:spcAft>
          <a:spcPct val="0"/>
        </a:spcAft>
        <a:buClr>
          <a:srgbClr val="006633"/>
        </a:buClr>
        <a:buFont typeface="Wingdings" pitchFamily="2" charset="2"/>
        <a:buChar char="§"/>
        <a:defRPr sz="2000" i="1">
          <a:solidFill>
            <a:srgbClr val="006633"/>
          </a:solidFill>
          <a:latin typeface="+mn-lt"/>
        </a:defRPr>
      </a:lvl6pPr>
      <a:lvl7pPr marL="2971800" indent="-228600" algn="l" rtl="0" eaLnBrk="1" fontAlgn="base" hangingPunct="1">
        <a:spcBef>
          <a:spcPct val="20000"/>
        </a:spcBef>
        <a:spcAft>
          <a:spcPct val="0"/>
        </a:spcAft>
        <a:buClr>
          <a:srgbClr val="006633"/>
        </a:buClr>
        <a:buFont typeface="Wingdings" pitchFamily="2" charset="2"/>
        <a:buChar char="§"/>
        <a:defRPr sz="2000" i="1">
          <a:solidFill>
            <a:srgbClr val="006633"/>
          </a:solidFill>
          <a:latin typeface="+mn-lt"/>
        </a:defRPr>
      </a:lvl7pPr>
      <a:lvl8pPr marL="3429000" indent="-228600" algn="l" rtl="0" eaLnBrk="1" fontAlgn="base" hangingPunct="1">
        <a:spcBef>
          <a:spcPct val="20000"/>
        </a:spcBef>
        <a:spcAft>
          <a:spcPct val="0"/>
        </a:spcAft>
        <a:buClr>
          <a:srgbClr val="006633"/>
        </a:buClr>
        <a:buFont typeface="Wingdings" pitchFamily="2" charset="2"/>
        <a:buChar char="§"/>
        <a:defRPr sz="2000" i="1">
          <a:solidFill>
            <a:srgbClr val="006633"/>
          </a:solidFill>
          <a:latin typeface="+mn-lt"/>
        </a:defRPr>
      </a:lvl8pPr>
      <a:lvl9pPr marL="3886200" indent="-228600" algn="l" rtl="0" eaLnBrk="1" fontAlgn="base" hangingPunct="1">
        <a:spcBef>
          <a:spcPct val="20000"/>
        </a:spcBef>
        <a:spcAft>
          <a:spcPct val="0"/>
        </a:spcAft>
        <a:buClr>
          <a:srgbClr val="006633"/>
        </a:buClr>
        <a:buFont typeface="Wingdings" pitchFamily="2" charset="2"/>
        <a:buChar char="§"/>
        <a:defRPr sz="2000" i="1">
          <a:solidFill>
            <a:srgbClr val="006633"/>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2910" y="2143116"/>
            <a:ext cx="8501090" cy="2112967"/>
          </a:xfrm>
        </p:spPr>
        <p:txBody>
          <a:bodyPr/>
          <a:lstStyle/>
          <a:p>
            <a:pPr eaLnBrk="1" hangingPunct="1">
              <a:lnSpc>
                <a:spcPct val="150000"/>
              </a:lnSpc>
            </a:pPr>
            <a:r>
              <a:rPr lang="pt-BR" dirty="0" smtClean="0"/>
              <a:t>O PAPEL DO CONSELHO DE SAÚDE NA FISCALIZAÇÃO DA ATENÇÃO BÁSICA À SAÚDE</a:t>
            </a:r>
          </a:p>
        </p:txBody>
      </p:sp>
      <p:sp>
        <p:nvSpPr>
          <p:cNvPr id="3076" name="CaixaDeTexto 3"/>
          <p:cNvSpPr txBox="1">
            <a:spLocks noChangeArrowheads="1"/>
          </p:cNvSpPr>
          <p:nvPr/>
        </p:nvSpPr>
        <p:spPr bwMode="auto">
          <a:xfrm>
            <a:off x="5286375" y="6000750"/>
            <a:ext cx="3286125" cy="369332"/>
          </a:xfrm>
          <a:prstGeom prst="rect">
            <a:avLst/>
          </a:prstGeom>
          <a:noFill/>
          <a:ln w="9525">
            <a:noFill/>
            <a:miter lim="800000"/>
            <a:headEnd/>
            <a:tailEnd/>
          </a:ln>
        </p:spPr>
        <p:txBody>
          <a:bodyPr>
            <a:spAutoFit/>
          </a:bodyPr>
          <a:lstStyle/>
          <a:p>
            <a:pPr algn="r"/>
            <a:r>
              <a:rPr lang="pt-BR" dirty="0" smtClean="0"/>
              <a:t> </a:t>
            </a:r>
            <a:endParaRPr lang="pt-B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400" dirty="0" smtClean="0">
                <a:solidFill>
                  <a:srgbClr val="002060"/>
                </a:solidFill>
              </a:rPr>
              <a:t>As conferências de saúde são espaços democráticos de construção da política de saúde.</a:t>
            </a:r>
          </a:p>
          <a:p>
            <a:endParaRPr lang="pt-BR" sz="2400" dirty="0" smtClean="0">
              <a:solidFill>
                <a:srgbClr val="002060"/>
              </a:solidFill>
            </a:endParaRPr>
          </a:p>
          <a:p>
            <a:r>
              <a:rPr lang="pt-BR" sz="2400" dirty="0" smtClean="0">
                <a:solidFill>
                  <a:srgbClr val="002060"/>
                </a:solidFill>
              </a:rPr>
              <a:t>São os locais onde o povo manifesta, orienta e decide os rumos da saúde em cada esfera: federal, estadual e municipal. </a:t>
            </a:r>
          </a:p>
          <a:p>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PAPEL DAS CONFERÊNCIAS DE SAÚDE NO CONTROLE SOCIAL</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400" dirty="0" smtClean="0">
                <a:solidFill>
                  <a:srgbClr val="002060"/>
                </a:solidFill>
              </a:rPr>
              <a:t>É um legítimo exercício da democracia a participação do povo na formulação e controle da política pública de saúde. Em cada região devem-se reunir representantes da sociedade civil. </a:t>
            </a:r>
          </a:p>
          <a:p>
            <a:endParaRPr lang="pt-BR" sz="2400" dirty="0" smtClean="0">
              <a:solidFill>
                <a:srgbClr val="002060"/>
              </a:solidFill>
            </a:endParaRPr>
          </a:p>
          <a:p>
            <a:r>
              <a:rPr lang="pt-BR" sz="2400" dirty="0" smtClean="0">
                <a:solidFill>
                  <a:srgbClr val="002060"/>
                </a:solidFill>
              </a:rPr>
              <a:t>Esses representantes da sociedade civil têm de ser pessoas interessadas nas questões relativas à saúde e à qualidade de vida. </a:t>
            </a:r>
          </a:p>
          <a:p>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PAPEL DAS CONFERÊNCIAS DE SAÚDE NO CONTROLE SOCIAL</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rgbClr val="002060"/>
                </a:solidFill>
              </a:rPr>
              <a:t>Essas pessoas decidirão o que o povo quer recomendar aos gestores do SUS e às esferas de governo sobre a política de saúde.</a:t>
            </a:r>
          </a:p>
          <a:p>
            <a:pPr lvl="0">
              <a:buFont typeface="Arial" pitchFamily="34" charset="0"/>
              <a:buChar char="•"/>
            </a:pPr>
            <a:endParaRPr lang="pt-BR" sz="2400" dirty="0" smtClean="0">
              <a:solidFill>
                <a:srgbClr val="FF0000"/>
              </a:solidFill>
              <a:latin typeface="Calibri" pitchFamily="34" charset="0"/>
            </a:endParaRPr>
          </a:p>
          <a:p>
            <a:pPr algn="just">
              <a:defRPr/>
            </a:pPr>
            <a:r>
              <a:rPr lang="pt-BR" i="1" dirty="0" smtClean="0">
                <a:solidFill>
                  <a:srgbClr val="FF0000"/>
                </a:solidFill>
              </a:rPr>
              <a:t>A Lei 8.142/90 menciona que a decisão de realizar a conferência deve ser do Executivo ou, extraordinariamente, deste e do CONSELHO. Portanto, cabe ao governador ou prefeito sua convocação, </a:t>
            </a:r>
            <a:r>
              <a:rPr lang="pt-BR" b="1" i="1" dirty="0" smtClean="0">
                <a:solidFill>
                  <a:srgbClr val="FF0000"/>
                </a:solidFill>
              </a:rPr>
              <a:t>mas o CONSELHO DE SAÚDE pode propor ao gestor a realização da conferência.</a:t>
            </a:r>
            <a:endParaRPr lang="pt-BR" dirty="0" smtClean="0">
              <a:solidFill>
                <a:srgbClr val="FF0000"/>
              </a:solidFill>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PAPEL DAS CONFERÊNCIAS DE SAÚDE NO CONTROLE SOCIAL</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rgbClr val="002060"/>
                </a:solidFill>
              </a:rPr>
              <a:t>Por meio dos conselhos de saúde, a comunidade ali representada:</a:t>
            </a:r>
          </a:p>
          <a:p>
            <a:pPr algn="just">
              <a:buNone/>
            </a:pPr>
            <a:endParaRPr lang="pt-BR" sz="1050" dirty="0" smtClean="0">
              <a:solidFill>
                <a:srgbClr val="002060"/>
              </a:solidFill>
            </a:endParaRPr>
          </a:p>
          <a:p>
            <a:pPr marL="457200" indent="-457200" algn="just">
              <a:buNone/>
            </a:pPr>
            <a:r>
              <a:rPr lang="pt-BR" sz="2400" dirty="0" smtClean="0">
                <a:solidFill>
                  <a:srgbClr val="002060"/>
                </a:solidFill>
              </a:rPr>
              <a:t>a)	</a:t>
            </a:r>
            <a:r>
              <a:rPr lang="pt-BR" sz="2400" dirty="0" smtClean="0">
                <a:solidFill>
                  <a:srgbClr val="FF0000"/>
                </a:solidFill>
              </a:rPr>
              <a:t>fiscaliza</a:t>
            </a:r>
            <a:r>
              <a:rPr lang="pt-BR" sz="2400" dirty="0" smtClean="0">
                <a:solidFill>
                  <a:srgbClr val="002060"/>
                </a:solidFill>
              </a:rPr>
              <a:t> a aplicação do dinheiro público na saúde;</a:t>
            </a:r>
          </a:p>
          <a:p>
            <a:pPr marL="457200" indent="-457200" algn="just">
              <a:buNone/>
            </a:pPr>
            <a:endParaRPr lang="pt-BR" sz="1050" dirty="0" smtClean="0">
              <a:solidFill>
                <a:srgbClr val="002060"/>
              </a:solidFill>
            </a:endParaRPr>
          </a:p>
          <a:p>
            <a:pPr marL="457200" indent="-457200" algn="just">
              <a:buNone/>
            </a:pPr>
            <a:r>
              <a:rPr lang="pt-BR" sz="2400" dirty="0" smtClean="0">
                <a:solidFill>
                  <a:srgbClr val="002060"/>
                </a:solidFill>
              </a:rPr>
              <a:t>b) </a:t>
            </a:r>
            <a:r>
              <a:rPr lang="pt-BR" sz="2400" dirty="0" smtClean="0">
                <a:solidFill>
                  <a:srgbClr val="FF0000"/>
                </a:solidFill>
              </a:rPr>
              <a:t>verifica se a assistência à saúde prestada </a:t>
            </a:r>
            <a:r>
              <a:rPr lang="pt-BR" sz="2400" dirty="0" smtClean="0">
                <a:solidFill>
                  <a:srgbClr val="002060"/>
                </a:solidFill>
              </a:rPr>
              <a:t>no estado ou no município </a:t>
            </a:r>
            <a:r>
              <a:rPr lang="pt-BR" sz="2400" dirty="0" smtClean="0">
                <a:solidFill>
                  <a:srgbClr val="FF0000"/>
                </a:solidFill>
              </a:rPr>
              <a:t>está atendendo </a:t>
            </a:r>
            <a:r>
              <a:rPr lang="pt-BR" sz="2400" dirty="0" smtClean="0">
                <a:solidFill>
                  <a:srgbClr val="002060"/>
                </a:solidFill>
              </a:rPr>
              <a:t>às necessidades da população; e</a:t>
            </a:r>
          </a:p>
          <a:p>
            <a:pPr marL="457200" indent="-457200" algn="just">
              <a:buNone/>
            </a:pPr>
            <a:endParaRPr lang="pt-BR" sz="1050" dirty="0" smtClean="0">
              <a:solidFill>
                <a:srgbClr val="002060"/>
              </a:solidFill>
            </a:endParaRPr>
          </a:p>
          <a:p>
            <a:pPr algn="just">
              <a:buNone/>
              <a:defRPr/>
            </a:pPr>
            <a:r>
              <a:rPr lang="pt-BR" sz="2400" dirty="0" smtClean="0">
                <a:solidFill>
                  <a:srgbClr val="002060"/>
                </a:solidFill>
              </a:rPr>
              <a:t>c) </a:t>
            </a:r>
            <a:r>
              <a:rPr lang="pt-BR" sz="2400" dirty="0" smtClean="0">
                <a:solidFill>
                  <a:srgbClr val="FF0000"/>
                </a:solidFill>
              </a:rPr>
              <a:t>verifica</a:t>
            </a:r>
            <a:r>
              <a:rPr lang="pt-BR" sz="2400" dirty="0" smtClean="0">
                <a:solidFill>
                  <a:srgbClr val="002060"/>
                </a:solidFill>
              </a:rPr>
              <a:t> </a:t>
            </a:r>
            <a:r>
              <a:rPr lang="pt-BR" sz="2400" dirty="0" smtClean="0">
                <a:solidFill>
                  <a:srgbClr val="FF0000"/>
                </a:solidFill>
              </a:rPr>
              <a:t>se as políticas de saúde orientam </a:t>
            </a:r>
            <a:r>
              <a:rPr lang="pt-BR" sz="2400" dirty="0" smtClean="0">
                <a:solidFill>
                  <a:srgbClr val="002060"/>
                </a:solidFill>
              </a:rPr>
              <a:t>o governo a agir de acordo com o que a população precisa.</a:t>
            </a: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PAPEL DO CONSELHO DE SAÚDE NO CONTROLE SOCIAL</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rgbClr val="FF0000"/>
                </a:solidFill>
              </a:rPr>
              <a:t>Através dos </a:t>
            </a:r>
            <a:r>
              <a:rPr lang="pt-BR" sz="2400" b="1" dirty="0" smtClean="0">
                <a:solidFill>
                  <a:srgbClr val="FF0000"/>
                </a:solidFill>
              </a:rPr>
              <a:t>CONSELHOS DE SAÚDE</a:t>
            </a:r>
            <a:r>
              <a:rPr lang="pt-BR" sz="2400" dirty="0" smtClean="0">
                <a:solidFill>
                  <a:srgbClr val="002060"/>
                </a:solidFill>
              </a:rPr>
              <a:t>, os cidadãos podem influenciar as decisões do governo relacionadas à saúde e, também, o planejamento e a execução de políticas de saúde.</a:t>
            </a:r>
          </a:p>
          <a:p>
            <a:pPr algn="just"/>
            <a:endParaRPr lang="pt-BR" sz="2400" dirty="0" smtClean="0">
              <a:solidFill>
                <a:srgbClr val="002060"/>
              </a:solidFill>
            </a:endParaRPr>
          </a:p>
          <a:p>
            <a:pPr algn="just"/>
            <a:r>
              <a:rPr lang="pt-BR" sz="2400" dirty="0" smtClean="0">
                <a:solidFill>
                  <a:srgbClr val="002060"/>
                </a:solidFill>
              </a:rPr>
              <a:t>Além disso, </a:t>
            </a:r>
            <a:r>
              <a:rPr lang="pt-BR" sz="2400" dirty="0" smtClean="0">
                <a:solidFill>
                  <a:srgbClr val="FF0000"/>
                </a:solidFill>
              </a:rPr>
              <a:t>os </a:t>
            </a:r>
            <a:r>
              <a:rPr lang="pt-BR" sz="2400" b="1" dirty="0" smtClean="0">
                <a:solidFill>
                  <a:srgbClr val="FF0000"/>
                </a:solidFill>
              </a:rPr>
              <a:t>CONSELHOS</a:t>
            </a:r>
            <a:r>
              <a:rPr lang="pt-BR" sz="2400" dirty="0" smtClean="0">
                <a:solidFill>
                  <a:srgbClr val="FF0000"/>
                </a:solidFill>
              </a:rPr>
              <a:t> têm como responsabilidade, juntamente com os gestores da saúde</a:t>
            </a:r>
            <a:r>
              <a:rPr lang="pt-BR" sz="2400" dirty="0" smtClean="0">
                <a:solidFill>
                  <a:srgbClr val="002060"/>
                </a:solidFill>
              </a:rPr>
              <a:t>, contribuir para a formação de conselheiros comprometidos com a saúde, baseada nos direitos de cidadania de toda a população. </a:t>
            </a: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PAPEL DO CONSELHO DE SAÚDE NO CONTROLE SOCIAL</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buNone/>
            </a:pPr>
            <a:endParaRPr lang="pt-BR" sz="2400" b="1" dirty="0" smtClean="0">
              <a:solidFill>
                <a:srgbClr val="FF0000"/>
              </a:solidFill>
            </a:endParaRPr>
          </a:p>
          <a:p>
            <a:pPr algn="just">
              <a:buNone/>
            </a:pPr>
            <a:r>
              <a:rPr lang="pt-BR" sz="2400" b="1" dirty="0" smtClean="0">
                <a:solidFill>
                  <a:srgbClr val="FF0000"/>
                </a:solidFill>
              </a:rPr>
              <a:t>	Os CONSELHEIROS </a:t>
            </a:r>
            <a:r>
              <a:rPr lang="pt-BR" sz="2400" b="1" dirty="0" smtClean="0">
                <a:solidFill>
                  <a:schemeClr val="accent6">
                    <a:lumMod val="75000"/>
                  </a:schemeClr>
                </a:solidFill>
              </a:rPr>
              <a:t>têm que estar a favor da vida e da saúde</a:t>
            </a:r>
            <a:r>
              <a:rPr lang="pt-BR" sz="2400" dirty="0" smtClean="0">
                <a:solidFill>
                  <a:schemeClr val="accent6">
                    <a:lumMod val="75000"/>
                  </a:schemeClr>
                </a:solidFill>
              </a:rPr>
              <a:t>, </a:t>
            </a:r>
            <a:r>
              <a:rPr lang="pt-BR" sz="2400" b="1" dirty="0" smtClean="0">
                <a:solidFill>
                  <a:schemeClr val="accent6">
                    <a:lumMod val="75000"/>
                  </a:schemeClr>
                </a:solidFill>
              </a:rPr>
              <a:t>defendendo o acesso da população aos </a:t>
            </a:r>
            <a:r>
              <a:rPr lang="pt-BR" sz="2400" b="1" dirty="0" smtClean="0">
                <a:solidFill>
                  <a:srgbClr val="FF0000"/>
                </a:solidFill>
              </a:rPr>
              <a:t>SERVIÇOS DE SAÚDE DE QUALIDADE.</a:t>
            </a: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PAPEL DO CONSELHO DE SAÚDE NO CONTROLE SOCIAL</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endParaRPr lang="pt-BR" sz="2400" dirty="0" smtClean="0">
              <a:solidFill>
                <a:srgbClr val="FF0000"/>
              </a:solidFill>
            </a:endParaRPr>
          </a:p>
          <a:p>
            <a:pPr algn="just"/>
            <a:r>
              <a:rPr lang="pt-BR" sz="2400" dirty="0" smtClean="0">
                <a:solidFill>
                  <a:srgbClr val="002060"/>
                </a:solidFill>
              </a:rPr>
              <a:t>A Lei Orgânica da Saúde (Lei 8.142/1990, de 28/12/1990) determinou que a União (governo federal), os estados e os municípios deveriam criar os conselhos de saúde. </a:t>
            </a:r>
          </a:p>
          <a:p>
            <a:pPr algn="just">
              <a:buNone/>
            </a:pPr>
            <a:endParaRPr lang="pt-BR" sz="2400" dirty="0" smtClean="0"/>
          </a:p>
          <a:p>
            <a:pPr algn="just"/>
            <a:r>
              <a:rPr lang="pt-BR" sz="2400" dirty="0" smtClean="0">
                <a:solidFill>
                  <a:srgbClr val="002060"/>
                </a:solidFill>
              </a:rPr>
              <a:t>Por isso os conselhos existem em todas as esferas: federal, estadual e municipal. </a:t>
            </a: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QUE É 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endParaRPr lang="pt-BR" sz="2400" dirty="0" smtClean="0">
              <a:solidFill>
                <a:srgbClr val="FF0000"/>
              </a:solidFill>
            </a:endParaRPr>
          </a:p>
          <a:p>
            <a:pPr algn="just"/>
            <a:r>
              <a:rPr lang="pt-BR" sz="2400" dirty="0" smtClean="0">
                <a:solidFill>
                  <a:srgbClr val="002060"/>
                </a:solidFill>
              </a:rPr>
              <a:t>Contudo, a existência do </a:t>
            </a:r>
            <a:r>
              <a:rPr lang="pt-BR" sz="2400" b="1" dirty="0" smtClean="0">
                <a:solidFill>
                  <a:srgbClr val="FF0000"/>
                </a:solidFill>
              </a:rPr>
              <a:t>CONSELHO DE SAÚDE</a:t>
            </a:r>
            <a:r>
              <a:rPr lang="pt-BR" sz="2400" dirty="0" smtClean="0">
                <a:solidFill>
                  <a:srgbClr val="FF0000"/>
                </a:solidFill>
              </a:rPr>
              <a:t> </a:t>
            </a:r>
            <a:r>
              <a:rPr lang="pt-BR" sz="2400" dirty="0" smtClean="0">
                <a:solidFill>
                  <a:srgbClr val="002060"/>
                </a:solidFill>
              </a:rPr>
              <a:t>é muito mais que o simples cumprimento de uma exigência da lei. </a:t>
            </a:r>
          </a:p>
          <a:p>
            <a:pPr algn="just"/>
            <a:endParaRPr lang="pt-BR" sz="2400" dirty="0" smtClean="0"/>
          </a:p>
          <a:p>
            <a:pPr algn="just"/>
            <a:r>
              <a:rPr lang="pt-BR" sz="2400" dirty="0" smtClean="0">
                <a:solidFill>
                  <a:srgbClr val="002060"/>
                </a:solidFill>
              </a:rPr>
              <a:t>Os </a:t>
            </a:r>
            <a:r>
              <a:rPr lang="pt-BR" sz="2400" b="1" dirty="0" smtClean="0">
                <a:solidFill>
                  <a:srgbClr val="FF0000"/>
                </a:solidFill>
              </a:rPr>
              <a:t>CONSELHOS DE SAÚDE</a:t>
            </a:r>
            <a:r>
              <a:rPr lang="pt-BR" sz="2400" dirty="0" smtClean="0">
                <a:solidFill>
                  <a:srgbClr val="FF0000"/>
                </a:solidFill>
              </a:rPr>
              <a:t> </a:t>
            </a:r>
            <a:r>
              <a:rPr lang="pt-BR" sz="2400" dirty="0" smtClean="0">
                <a:solidFill>
                  <a:srgbClr val="002060"/>
                </a:solidFill>
              </a:rPr>
              <a:t>são a garantia de melhoria contínua do nosso sistema de saúde.</a:t>
            </a:r>
            <a:endParaRPr lang="pt-BR" sz="2400" dirty="0">
              <a:solidFill>
                <a:srgbClr val="00206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QUE É 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000" dirty="0" smtClean="0">
                <a:solidFill>
                  <a:schemeClr val="accent6">
                    <a:lumMod val="75000"/>
                  </a:schemeClr>
                </a:solidFill>
              </a:rPr>
              <a:t>A </a:t>
            </a:r>
            <a:r>
              <a:rPr lang="pt-BR" sz="2000" dirty="0" smtClean="0">
                <a:solidFill>
                  <a:srgbClr val="FF0000"/>
                </a:solidFill>
              </a:rPr>
              <a:t>Lei 8.142/1990 </a:t>
            </a:r>
            <a:r>
              <a:rPr lang="pt-BR" sz="2000" dirty="0" smtClean="0">
                <a:solidFill>
                  <a:schemeClr val="accent6">
                    <a:lumMod val="75000"/>
                  </a:schemeClr>
                </a:solidFill>
              </a:rPr>
              <a:t>estabelece que:</a:t>
            </a:r>
          </a:p>
          <a:p>
            <a:pPr>
              <a:buNone/>
            </a:pPr>
            <a:endParaRPr lang="pt-BR" sz="2000" dirty="0" smtClean="0">
              <a:solidFill>
                <a:schemeClr val="accent6">
                  <a:lumMod val="75000"/>
                </a:schemeClr>
              </a:solidFill>
            </a:endParaRPr>
          </a:p>
          <a:p>
            <a:pPr algn="just"/>
            <a:r>
              <a:rPr lang="pt-BR" sz="2000" i="1" dirty="0" smtClean="0">
                <a:solidFill>
                  <a:schemeClr val="accent6">
                    <a:lumMod val="75000"/>
                  </a:schemeClr>
                </a:solidFill>
              </a:rPr>
              <a:t>“O </a:t>
            </a:r>
            <a:r>
              <a:rPr lang="pt-BR" sz="2000" b="1" i="1" dirty="0" smtClean="0">
                <a:solidFill>
                  <a:srgbClr val="FF0000"/>
                </a:solidFill>
              </a:rPr>
              <a:t>CONSELHO DE SAÚDE</a:t>
            </a:r>
            <a:r>
              <a:rPr lang="pt-BR" sz="2000" i="1" dirty="0" smtClean="0">
                <a:solidFill>
                  <a:schemeClr val="accent6">
                    <a:lumMod val="75000"/>
                  </a:schemeClr>
                </a:solidFill>
              </a:rPr>
              <a:t>, em caráter </a:t>
            </a:r>
            <a:r>
              <a:rPr lang="pt-BR" sz="2000" i="1" dirty="0" smtClean="0">
                <a:solidFill>
                  <a:srgbClr val="FF0000"/>
                </a:solidFill>
              </a:rPr>
              <a:t>PERMANENTE </a:t>
            </a:r>
            <a:r>
              <a:rPr lang="pt-BR" sz="2000" i="1" dirty="0" smtClean="0">
                <a:solidFill>
                  <a:schemeClr val="accent6">
                    <a:lumMod val="75000"/>
                  </a:schemeClr>
                </a:solidFill>
              </a:rPr>
              <a:t>e </a:t>
            </a:r>
            <a:r>
              <a:rPr lang="pt-BR" sz="2000" i="1" dirty="0" smtClean="0">
                <a:solidFill>
                  <a:srgbClr val="FF0000"/>
                </a:solidFill>
              </a:rPr>
              <a:t>DELIBERATIVO</a:t>
            </a:r>
            <a:r>
              <a:rPr lang="pt-BR" sz="2000" i="1" dirty="0" smtClean="0">
                <a:solidFill>
                  <a:schemeClr val="accent6">
                    <a:lumMod val="75000"/>
                  </a:schemeClr>
                </a:solidFill>
              </a:rPr>
              <a:t>, órgão </a:t>
            </a:r>
            <a:r>
              <a:rPr lang="pt-BR" sz="2000" i="1" dirty="0" smtClean="0">
                <a:solidFill>
                  <a:srgbClr val="FF0000"/>
                </a:solidFill>
              </a:rPr>
              <a:t>COLEGIADO</a:t>
            </a:r>
            <a:r>
              <a:rPr lang="pt-BR" sz="2000" i="1" dirty="0" smtClean="0">
                <a:solidFill>
                  <a:schemeClr val="accent6">
                    <a:lumMod val="75000"/>
                  </a:schemeClr>
                </a:solidFill>
              </a:rPr>
              <a:t> composto por </a:t>
            </a:r>
            <a:r>
              <a:rPr lang="pt-BR" sz="2000" i="1" dirty="0" smtClean="0">
                <a:solidFill>
                  <a:srgbClr val="FF0000"/>
                </a:solidFill>
              </a:rPr>
              <a:t>REPRESENTANTES DO GOVERNO, PRESTADORES DE SERVIÇO, PROFISSIONAISDE SAÚDE E USUÁRIOS</a:t>
            </a:r>
            <a:r>
              <a:rPr lang="pt-BR" sz="2000" i="1" dirty="0" smtClean="0">
                <a:solidFill>
                  <a:schemeClr val="accent6">
                    <a:lumMod val="75000"/>
                  </a:schemeClr>
                </a:solidFill>
              </a:rPr>
              <a:t>, atua na </a:t>
            </a:r>
            <a:r>
              <a:rPr lang="pt-BR" sz="2000" i="1" dirty="0" smtClean="0">
                <a:solidFill>
                  <a:srgbClr val="FF0000"/>
                </a:solidFill>
              </a:rPr>
              <a:t>FORMULAÇÃO DE ESTRATÉGIAS E NO CONTROLE DA EXECUÇÃO DA POLÍTICA DE SAÚDE </a:t>
            </a:r>
            <a:r>
              <a:rPr lang="pt-BR" sz="2000" i="1" dirty="0" smtClean="0">
                <a:solidFill>
                  <a:schemeClr val="accent6">
                    <a:lumMod val="75000"/>
                  </a:schemeClr>
                </a:solidFill>
              </a:rPr>
              <a:t>na instância correspondente, inclusive nos aspectos econômicos e financeiros, </a:t>
            </a:r>
            <a:r>
              <a:rPr lang="pt-BR" sz="2000" i="1" dirty="0" smtClean="0">
                <a:solidFill>
                  <a:srgbClr val="FF0000"/>
                </a:solidFill>
              </a:rPr>
              <a:t>CUJAS DECISÕES SERÃO HOMOLOGADAS PELO CHEFE DO PODER LEGALMENTE CONSTITUÍDO EM CADA ESFERA DO GOVERNO</a:t>
            </a:r>
            <a:r>
              <a:rPr lang="pt-BR" sz="2000" b="1" i="1" dirty="0" smtClean="0">
                <a:solidFill>
                  <a:srgbClr val="FF0000"/>
                </a:solidFill>
              </a:rPr>
              <a:t>.</a:t>
            </a:r>
            <a:r>
              <a:rPr lang="pt-BR" sz="2000" i="1" dirty="0" smtClean="0">
                <a:solidFill>
                  <a:schemeClr val="accent6">
                    <a:lumMod val="75000"/>
                  </a:schemeClr>
                </a:solidFill>
              </a:rPr>
              <a:t>”</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QUE É 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buNone/>
            </a:pPr>
            <a:r>
              <a:rPr lang="pt-BR" sz="2000" b="1" dirty="0" smtClean="0">
                <a:solidFill>
                  <a:schemeClr val="accent6">
                    <a:lumMod val="75000"/>
                  </a:schemeClr>
                </a:solidFill>
              </a:rPr>
              <a:t>	</a:t>
            </a:r>
            <a:r>
              <a:rPr lang="pt-BR" sz="2000" b="1" u="sng" dirty="0" smtClean="0">
                <a:solidFill>
                  <a:schemeClr val="accent6">
                    <a:lumMod val="75000"/>
                  </a:schemeClr>
                </a:solidFill>
              </a:rPr>
              <a:t>IMPORTANTE</a:t>
            </a:r>
            <a:r>
              <a:rPr lang="pt-BR" sz="2000" b="1" dirty="0" smtClean="0">
                <a:solidFill>
                  <a:schemeClr val="accent6">
                    <a:lumMod val="75000"/>
                  </a:schemeClr>
                </a:solidFill>
              </a:rPr>
              <a:t>:</a:t>
            </a:r>
            <a:endParaRPr lang="pt-BR" sz="2000" dirty="0" smtClean="0">
              <a:solidFill>
                <a:schemeClr val="accent6">
                  <a:lumMod val="75000"/>
                </a:schemeClr>
              </a:solidFill>
            </a:endParaRP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É importante esclarecer que </a:t>
            </a:r>
            <a:r>
              <a:rPr lang="pt-BR" sz="2000" dirty="0" smtClean="0">
                <a:solidFill>
                  <a:srgbClr val="FF0000"/>
                </a:solidFill>
              </a:rPr>
              <a:t>a fiscalização </a:t>
            </a:r>
            <a:r>
              <a:rPr lang="pt-BR" sz="2000" dirty="0" smtClean="0">
                <a:solidFill>
                  <a:schemeClr val="accent6">
                    <a:lumMod val="75000"/>
                  </a:schemeClr>
                </a:solidFill>
              </a:rPr>
              <a:t>exercida pelo </a:t>
            </a:r>
            <a:r>
              <a:rPr lang="pt-BR" sz="2000" b="1" dirty="0" smtClean="0">
                <a:solidFill>
                  <a:schemeClr val="accent6">
                    <a:lumMod val="75000"/>
                  </a:schemeClr>
                </a:solidFill>
              </a:rPr>
              <a:t>CONSELHO DE SAÚDE</a:t>
            </a:r>
            <a:r>
              <a:rPr lang="pt-BR" sz="2000" dirty="0" smtClean="0">
                <a:solidFill>
                  <a:schemeClr val="accent6">
                    <a:lumMod val="75000"/>
                  </a:schemeClr>
                </a:solidFill>
              </a:rPr>
              <a:t> </a:t>
            </a:r>
            <a:r>
              <a:rPr lang="pt-BR" sz="2000" dirty="0" smtClean="0">
                <a:solidFill>
                  <a:srgbClr val="FF0000"/>
                </a:solidFill>
              </a:rPr>
              <a:t>NÃO ESTÁ SUBORDINADA </a:t>
            </a:r>
            <a:r>
              <a:rPr lang="pt-BR" sz="2000" dirty="0" smtClean="0">
                <a:solidFill>
                  <a:schemeClr val="accent6">
                    <a:lumMod val="75000"/>
                  </a:schemeClr>
                </a:solidFill>
              </a:rPr>
              <a:t>AO PREFEITO, GOVERNADOR OU SECRETÁRIO DE SAÚDE. </a:t>
            </a:r>
          </a:p>
          <a:p>
            <a:pPr algn="just"/>
            <a:endParaRPr lang="pt-BR" sz="2000" dirty="0" smtClean="0">
              <a:solidFill>
                <a:schemeClr val="accent6">
                  <a:lumMod val="75000"/>
                </a:schemeClr>
              </a:solidFill>
            </a:endParaRPr>
          </a:p>
          <a:p>
            <a:pPr algn="just"/>
            <a:r>
              <a:rPr lang="pt-BR" sz="2000" dirty="0" smtClean="0">
                <a:solidFill>
                  <a:schemeClr val="accent6">
                    <a:lumMod val="75000"/>
                  </a:schemeClr>
                </a:solidFill>
              </a:rPr>
              <a:t>O </a:t>
            </a:r>
            <a:r>
              <a:rPr lang="pt-BR" sz="2000" b="1" dirty="0" smtClean="0">
                <a:solidFill>
                  <a:schemeClr val="accent6">
                    <a:lumMod val="75000"/>
                  </a:schemeClr>
                </a:solidFill>
              </a:rPr>
              <a:t>CONSELHEIRO</a:t>
            </a:r>
            <a:r>
              <a:rPr lang="pt-BR" sz="2000" dirty="0" smtClean="0">
                <a:solidFill>
                  <a:schemeClr val="accent6">
                    <a:lumMod val="75000"/>
                  </a:schemeClr>
                </a:solidFill>
              </a:rPr>
              <a:t> DEVE ATUAR DE FORMA </a:t>
            </a:r>
            <a:r>
              <a:rPr lang="pt-BR" sz="2000" dirty="0" smtClean="0">
                <a:solidFill>
                  <a:srgbClr val="FF0000"/>
                </a:solidFill>
              </a:rPr>
              <a:t>INDEPENDENTE E IMPARCIAL</a:t>
            </a:r>
            <a:r>
              <a:rPr lang="pt-BR" sz="2000" dirty="0" smtClean="0">
                <a:solidFill>
                  <a:schemeClr val="accent6">
                    <a:lumMod val="75000"/>
                  </a:schemeClr>
                </a:solidFill>
              </a:rPr>
              <a:t>.</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QUE É 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chemeClr val="accent6">
                    <a:lumMod val="75000"/>
                  </a:schemeClr>
                </a:solidFill>
              </a:rPr>
              <a:t>Todos nós somos responsáveis pela nossa saúde, tanto individual quanto socialmente.</a:t>
            </a:r>
          </a:p>
          <a:p>
            <a:pPr algn="just">
              <a:buNone/>
            </a:pPr>
            <a:endParaRPr lang="pt-BR" sz="2400" dirty="0" smtClean="0">
              <a:solidFill>
                <a:schemeClr val="accent6">
                  <a:lumMod val="75000"/>
                </a:schemeClr>
              </a:solidFill>
            </a:endParaRPr>
          </a:p>
          <a:p>
            <a:pPr algn="just"/>
            <a:r>
              <a:rPr lang="pt-BR" sz="2400" dirty="0" smtClean="0">
                <a:solidFill>
                  <a:schemeClr val="accent6">
                    <a:lumMod val="75000"/>
                  </a:schemeClr>
                </a:solidFill>
              </a:rPr>
              <a:t>Precisamos cuidar do nosso corpo, ter hábitos saudáveis, praticar atividades físicas. </a:t>
            </a:r>
          </a:p>
          <a:p>
            <a:pPr algn="just"/>
            <a:endParaRPr lang="pt-BR" sz="2400" dirty="0" smtClean="0">
              <a:solidFill>
                <a:schemeClr val="accent6">
                  <a:lumMod val="75000"/>
                </a:schemeClr>
              </a:solidFill>
            </a:endParaRPr>
          </a:p>
          <a:p>
            <a:pPr algn="just"/>
            <a:r>
              <a:rPr lang="pt-BR" sz="2400" dirty="0" smtClean="0">
                <a:solidFill>
                  <a:schemeClr val="accent6">
                    <a:lumMod val="75000"/>
                  </a:schemeClr>
                </a:solidFill>
              </a:rPr>
              <a:t>Ao mesmo tempo, temos responsabilidade pela saúde do nosso bairro, da nossa comunidade, da nossa cidade e do nosso Estado. Precisamos cuidar da nossa saúde como indivíduos e como cidadãos.</a:t>
            </a:r>
          </a:p>
          <a:p>
            <a:pPr lvl="0">
              <a:buFont typeface="Arial" pitchFamily="34" charset="0"/>
              <a:buChar char="•"/>
            </a:pPr>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pPr>
              <a:defRPr/>
            </a:pPr>
            <a:r>
              <a:rPr lang="pt-BR" b="1" i="1" dirty="0" smtClean="0">
                <a:solidFill>
                  <a:srgbClr val="006600"/>
                </a:solidFill>
              </a:rPr>
              <a:t>CONTROLE SOCIAL: O QUE É E QUAL A SUA IMPORTÂNCIA</a:t>
            </a:r>
            <a:endParaRPr lang="pt-BR" dirty="0">
              <a:solidFill>
                <a:srgbClr val="006600"/>
              </a:solidFill>
              <a:latin typeface="+mj-lt"/>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000" dirty="0" smtClean="0">
                <a:solidFill>
                  <a:schemeClr val="accent6">
                    <a:lumMod val="75000"/>
                  </a:schemeClr>
                </a:solidFill>
              </a:rPr>
              <a:t>Composição paritária (obrigatória), que significa:</a:t>
            </a:r>
          </a:p>
          <a:p>
            <a:endParaRPr lang="pt-BR" sz="2000" dirty="0" smtClean="0">
              <a:solidFill>
                <a:schemeClr val="accent6">
                  <a:lumMod val="75000"/>
                </a:schemeClr>
              </a:solidFill>
            </a:endParaRPr>
          </a:p>
          <a:p>
            <a:r>
              <a:rPr lang="pt-BR" sz="2000" dirty="0" smtClean="0">
                <a:solidFill>
                  <a:schemeClr val="accent6">
                    <a:lumMod val="75000"/>
                  </a:schemeClr>
                </a:solidFill>
              </a:rPr>
              <a:t>- 50% composto de usuários do SUS (sindicatos, associações, movimentos sociais, </a:t>
            </a:r>
            <a:r>
              <a:rPr lang="pt-BR" sz="2000" dirty="0" err="1" smtClean="0">
                <a:solidFill>
                  <a:schemeClr val="accent6">
                    <a:lumMod val="75000"/>
                  </a:schemeClr>
                </a:solidFill>
              </a:rPr>
              <a:t>etc</a:t>
            </a:r>
            <a:r>
              <a:rPr lang="pt-BR" sz="2000" dirty="0" smtClean="0">
                <a:solidFill>
                  <a:schemeClr val="accent6">
                    <a:lumMod val="75000"/>
                  </a:schemeClr>
                </a:solidFill>
              </a:rPr>
              <a:t>);</a:t>
            </a:r>
          </a:p>
          <a:p>
            <a:r>
              <a:rPr lang="pt-BR" sz="2000" dirty="0" smtClean="0">
                <a:solidFill>
                  <a:schemeClr val="accent6">
                    <a:lumMod val="75000"/>
                  </a:schemeClr>
                </a:solidFill>
              </a:rPr>
              <a:t> </a:t>
            </a:r>
          </a:p>
          <a:p>
            <a:r>
              <a:rPr lang="pt-BR" sz="2000" dirty="0" smtClean="0">
                <a:solidFill>
                  <a:schemeClr val="accent6">
                    <a:lumMod val="75000"/>
                  </a:schemeClr>
                </a:solidFill>
              </a:rPr>
              <a:t>- 25% composto por profissionais da área de saúde (médicos, enfermeiros, sindicatos e conselhos profissionais);</a:t>
            </a:r>
          </a:p>
          <a:p>
            <a:r>
              <a:rPr lang="pt-BR" sz="2000" dirty="0" smtClean="0">
                <a:solidFill>
                  <a:schemeClr val="accent6">
                    <a:lumMod val="75000"/>
                  </a:schemeClr>
                </a:solidFill>
              </a:rPr>
              <a:t> </a:t>
            </a:r>
          </a:p>
          <a:p>
            <a:r>
              <a:rPr lang="pt-BR" sz="2000" dirty="0" smtClean="0">
                <a:solidFill>
                  <a:schemeClr val="accent6">
                    <a:lumMod val="75000"/>
                  </a:schemeClr>
                </a:solidFill>
              </a:rPr>
              <a:t>- 25% composto por prestadores de serviços aos SUS e gestores públicos (instituições filantrópicas, conveniadas e representantes do governo).</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A COMPOSIÇÃO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buNone/>
            </a:pPr>
            <a:r>
              <a:rPr lang="pt-BR" sz="2000" b="1" dirty="0" smtClean="0"/>
              <a:t>	</a:t>
            </a:r>
            <a:r>
              <a:rPr lang="pt-BR" sz="2000" b="1" u="sng" dirty="0" smtClean="0">
                <a:solidFill>
                  <a:schemeClr val="accent6">
                    <a:lumMod val="75000"/>
                  </a:schemeClr>
                </a:solidFill>
              </a:rPr>
              <a:t>IMPORTANTE</a:t>
            </a:r>
          </a:p>
          <a:p>
            <a:pPr>
              <a:buNone/>
            </a:pPr>
            <a:endParaRPr lang="pt-BR" sz="2000" dirty="0" smtClean="0">
              <a:solidFill>
                <a:schemeClr val="accent6">
                  <a:lumMod val="75000"/>
                </a:schemeClr>
              </a:solidFill>
            </a:endParaRPr>
          </a:p>
          <a:p>
            <a:r>
              <a:rPr lang="pt-BR" sz="2000" i="1" dirty="0" smtClean="0">
                <a:solidFill>
                  <a:srgbClr val="FF0000"/>
                </a:solidFill>
              </a:rPr>
              <a:t>As entidades </a:t>
            </a:r>
            <a:r>
              <a:rPr lang="pt-BR" sz="2000" i="1" dirty="0" smtClean="0">
                <a:solidFill>
                  <a:schemeClr val="accent6">
                    <a:lumMod val="75000"/>
                  </a:schemeClr>
                </a:solidFill>
              </a:rPr>
              <a:t>que participam do </a:t>
            </a:r>
            <a:r>
              <a:rPr lang="pt-BR" sz="2000" i="1" dirty="0" smtClean="0">
                <a:solidFill>
                  <a:srgbClr val="FF0000"/>
                </a:solidFill>
              </a:rPr>
              <a:t>CONSELHO</a:t>
            </a:r>
            <a:r>
              <a:rPr lang="pt-BR" sz="2000" i="1" dirty="0" smtClean="0">
                <a:solidFill>
                  <a:schemeClr val="accent6">
                    <a:lumMod val="75000"/>
                  </a:schemeClr>
                </a:solidFill>
              </a:rPr>
              <a:t> devem ser independentes da gestão (governo municipal ou estadual). </a:t>
            </a:r>
            <a:endParaRPr lang="pt-BR" sz="2000" dirty="0" smtClean="0">
              <a:solidFill>
                <a:schemeClr val="accent6">
                  <a:lumMod val="75000"/>
                </a:schemeClr>
              </a:solidFill>
            </a:endParaRPr>
          </a:p>
          <a:p>
            <a:pPr>
              <a:buNone/>
            </a:pPr>
            <a:endParaRPr lang="pt-BR" sz="2000" dirty="0" smtClean="0">
              <a:solidFill>
                <a:schemeClr val="accent6">
                  <a:lumMod val="75000"/>
                </a:schemeClr>
              </a:solidFill>
            </a:endParaRPr>
          </a:p>
          <a:p>
            <a:r>
              <a:rPr lang="pt-BR" sz="2000" i="1" dirty="0" smtClean="0">
                <a:solidFill>
                  <a:schemeClr val="accent6">
                    <a:lumMod val="75000"/>
                  </a:schemeClr>
                </a:solidFill>
              </a:rPr>
              <a:t>Para o </a:t>
            </a:r>
            <a:r>
              <a:rPr lang="pt-BR" sz="2000" i="1" dirty="0" smtClean="0">
                <a:solidFill>
                  <a:srgbClr val="FF0000"/>
                </a:solidFill>
              </a:rPr>
              <a:t>CONSELHO </a:t>
            </a:r>
            <a:r>
              <a:rPr lang="pt-BR" sz="2000" i="1" dirty="0" smtClean="0">
                <a:solidFill>
                  <a:schemeClr val="accent6">
                    <a:lumMod val="75000"/>
                  </a:schemeClr>
                </a:solidFill>
              </a:rPr>
              <a:t>dar certo, </a:t>
            </a:r>
            <a:r>
              <a:rPr lang="pt-BR" sz="2000" i="1" dirty="0" smtClean="0">
                <a:solidFill>
                  <a:srgbClr val="FF0000"/>
                </a:solidFill>
              </a:rPr>
              <a:t>deve haver independência política</a:t>
            </a:r>
            <a:r>
              <a:rPr lang="pt-BR" sz="2000" i="1" dirty="0" smtClean="0">
                <a:solidFill>
                  <a:schemeClr val="accent6">
                    <a:lumMod val="75000"/>
                  </a:schemeClr>
                </a:solidFill>
              </a:rPr>
              <a:t>. Isso para que as decisões reflitam, de fato, as reais necessidades dos usuários do SUS. </a:t>
            </a:r>
            <a:endParaRPr lang="pt-BR" sz="2000" dirty="0" smtClean="0">
              <a:solidFill>
                <a:schemeClr val="accent6">
                  <a:lumMod val="75000"/>
                </a:schemeClr>
              </a:solidFill>
            </a:endParaRPr>
          </a:p>
          <a:p>
            <a:endParaRPr lang="pt-BR" sz="2000" dirty="0"/>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A COMPOSIÇÃO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buNone/>
            </a:pPr>
            <a:r>
              <a:rPr lang="pt-BR" sz="2000" b="1" dirty="0" smtClean="0"/>
              <a:t>	</a:t>
            </a:r>
            <a:r>
              <a:rPr lang="pt-BR" sz="2000" b="1" u="sng" dirty="0" smtClean="0">
                <a:solidFill>
                  <a:schemeClr val="accent6">
                    <a:lumMod val="75000"/>
                  </a:schemeClr>
                </a:solidFill>
              </a:rPr>
              <a:t>IMPORTANTE</a:t>
            </a:r>
          </a:p>
          <a:p>
            <a:pPr>
              <a:buNone/>
            </a:pPr>
            <a:endParaRPr lang="pt-BR" sz="2000" u="sng" dirty="0" smtClean="0">
              <a:solidFill>
                <a:schemeClr val="accent6">
                  <a:lumMod val="75000"/>
                </a:schemeClr>
              </a:solidFill>
            </a:endParaRPr>
          </a:p>
          <a:p>
            <a:r>
              <a:rPr lang="pt-BR" sz="2000" i="1" dirty="0" smtClean="0">
                <a:solidFill>
                  <a:schemeClr val="accent6">
                    <a:lumMod val="75000"/>
                  </a:schemeClr>
                </a:solidFill>
              </a:rPr>
              <a:t>Antes de qualquer coisa, o </a:t>
            </a:r>
            <a:r>
              <a:rPr lang="pt-BR" sz="2000" i="1" dirty="0" smtClean="0">
                <a:solidFill>
                  <a:srgbClr val="FF0000"/>
                </a:solidFill>
              </a:rPr>
              <a:t>conselheiro luta pela defesa e pela melhoria da saúde da população</a:t>
            </a:r>
            <a:r>
              <a:rPr lang="pt-BR" sz="2000" i="1" dirty="0" smtClean="0">
                <a:solidFill>
                  <a:schemeClr val="accent6">
                    <a:lumMod val="75000"/>
                  </a:schemeClr>
                </a:solidFill>
              </a:rPr>
              <a:t>, através do SUS. Ele deve ser a favor do SUS, e não de uma entidade X ou Y.</a:t>
            </a:r>
            <a:endParaRPr lang="pt-BR" sz="2000" dirty="0" smtClean="0">
              <a:solidFill>
                <a:schemeClr val="accent6">
                  <a:lumMod val="75000"/>
                </a:schemeClr>
              </a:solidFill>
            </a:endParaRPr>
          </a:p>
          <a:p>
            <a:pPr>
              <a:buNone/>
            </a:pPr>
            <a:endParaRPr lang="pt-BR" sz="2000" dirty="0" smtClean="0">
              <a:solidFill>
                <a:schemeClr val="accent6">
                  <a:lumMod val="75000"/>
                </a:schemeClr>
              </a:solidFill>
            </a:endParaRPr>
          </a:p>
          <a:p>
            <a:r>
              <a:rPr lang="pt-BR" sz="2000" i="1" dirty="0" smtClean="0">
                <a:solidFill>
                  <a:schemeClr val="accent6">
                    <a:lumMod val="75000"/>
                  </a:schemeClr>
                </a:solidFill>
              </a:rPr>
              <a:t>O </a:t>
            </a:r>
            <a:r>
              <a:rPr lang="pt-BR" sz="2000" i="1" dirty="0" smtClean="0">
                <a:solidFill>
                  <a:srgbClr val="FF0000"/>
                </a:solidFill>
              </a:rPr>
              <a:t>CONSELHO </a:t>
            </a:r>
            <a:r>
              <a:rPr lang="pt-BR" sz="2000" i="1" dirty="0" smtClean="0">
                <a:solidFill>
                  <a:schemeClr val="accent6">
                    <a:lumMod val="75000"/>
                  </a:schemeClr>
                </a:solidFill>
              </a:rPr>
              <a:t>materializa a participação da sociedade organizada na administração da saúde</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A COMPOSIÇÃO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buNone/>
            </a:pPr>
            <a:r>
              <a:rPr lang="pt-BR" sz="2000" b="1" dirty="0" smtClean="0"/>
              <a:t>	</a:t>
            </a:r>
            <a:r>
              <a:rPr lang="pt-BR" sz="2000" b="1" u="sng" dirty="0" smtClean="0">
                <a:solidFill>
                  <a:schemeClr val="accent6">
                    <a:lumMod val="75000"/>
                  </a:schemeClr>
                </a:solidFill>
              </a:rPr>
              <a:t>IMPORTANTE</a:t>
            </a:r>
          </a:p>
          <a:p>
            <a:pPr>
              <a:buNone/>
            </a:pPr>
            <a:endParaRPr lang="pt-BR" sz="2000" u="sng" dirty="0" smtClean="0">
              <a:solidFill>
                <a:schemeClr val="accent6">
                  <a:lumMod val="75000"/>
                </a:schemeClr>
              </a:solidFill>
            </a:endParaRPr>
          </a:p>
          <a:p>
            <a:r>
              <a:rPr lang="pt-BR" sz="2000" i="1" dirty="0" smtClean="0">
                <a:solidFill>
                  <a:schemeClr val="accent6">
                    <a:lumMod val="75000"/>
                  </a:schemeClr>
                </a:solidFill>
              </a:rPr>
              <a:t>Antes de qualquer coisa, o </a:t>
            </a:r>
            <a:r>
              <a:rPr lang="pt-BR" sz="2000" i="1" dirty="0" smtClean="0">
                <a:solidFill>
                  <a:srgbClr val="FF0000"/>
                </a:solidFill>
              </a:rPr>
              <a:t>conselheiro luta pela defesa e pela melhoria da saúde da população</a:t>
            </a:r>
            <a:r>
              <a:rPr lang="pt-BR" sz="2000" i="1" dirty="0" smtClean="0">
                <a:solidFill>
                  <a:schemeClr val="accent6">
                    <a:lumMod val="75000"/>
                  </a:schemeClr>
                </a:solidFill>
              </a:rPr>
              <a:t>, através do SUS. Ele deve ser a favor do SUS, e não de uma entidade X ou Y.</a:t>
            </a:r>
            <a:endParaRPr lang="pt-BR" sz="2000" dirty="0" smtClean="0">
              <a:solidFill>
                <a:schemeClr val="accent6">
                  <a:lumMod val="75000"/>
                </a:schemeClr>
              </a:solidFill>
            </a:endParaRPr>
          </a:p>
          <a:p>
            <a:pPr>
              <a:buNone/>
            </a:pPr>
            <a:endParaRPr lang="pt-BR" sz="2000" dirty="0" smtClean="0">
              <a:solidFill>
                <a:schemeClr val="accent6">
                  <a:lumMod val="75000"/>
                </a:schemeClr>
              </a:solidFill>
            </a:endParaRPr>
          </a:p>
          <a:p>
            <a:r>
              <a:rPr lang="pt-BR" sz="2000" i="1" dirty="0" smtClean="0">
                <a:solidFill>
                  <a:schemeClr val="accent6">
                    <a:lumMod val="75000"/>
                  </a:schemeClr>
                </a:solidFill>
              </a:rPr>
              <a:t>O </a:t>
            </a:r>
            <a:r>
              <a:rPr lang="pt-BR" sz="2000" i="1" dirty="0" smtClean="0">
                <a:solidFill>
                  <a:srgbClr val="FF0000"/>
                </a:solidFill>
              </a:rPr>
              <a:t>CONSELHO </a:t>
            </a:r>
            <a:r>
              <a:rPr lang="pt-BR" sz="2000" i="1" dirty="0" smtClean="0">
                <a:solidFill>
                  <a:schemeClr val="accent6">
                    <a:lumMod val="75000"/>
                  </a:schemeClr>
                </a:solidFill>
              </a:rPr>
              <a:t>materializa a participação da sociedade organizada na administração da saúde</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A COMPOSIÇÃO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A criação dos conselhos de saúde é estabelecida por lei municipal, no caso dos </a:t>
            </a:r>
            <a:r>
              <a:rPr lang="pt-BR" sz="2000" b="1" dirty="0" smtClean="0">
                <a:solidFill>
                  <a:srgbClr val="FF0000"/>
                </a:solidFill>
              </a:rPr>
              <a:t>CONSELHOS MUNICIPAIS DE SAÚDE (CMS)</a:t>
            </a:r>
            <a:r>
              <a:rPr lang="pt-BR" sz="2000" dirty="0" smtClean="0">
                <a:solidFill>
                  <a:schemeClr val="accent6">
                    <a:lumMod val="75000"/>
                  </a:schemeClr>
                </a:solidFill>
              </a:rPr>
              <a:t>, ou estadual, no caso dos </a:t>
            </a:r>
            <a:r>
              <a:rPr lang="pt-BR" sz="2000" b="1" dirty="0" smtClean="0">
                <a:solidFill>
                  <a:srgbClr val="FF0000"/>
                </a:solidFill>
              </a:rPr>
              <a:t>CONSELHOS ESTADUAIS DE SAÚDE</a:t>
            </a:r>
            <a:r>
              <a:rPr lang="pt-BR" sz="2000" dirty="0" smtClean="0">
                <a:solidFill>
                  <a:schemeClr val="accent6">
                    <a:lumMod val="75000"/>
                  </a:schemeClr>
                </a:solidFill>
              </a:rPr>
              <a:t>. </a:t>
            </a:r>
          </a:p>
          <a:p>
            <a:pPr algn="just"/>
            <a:endParaRPr lang="pt-BR" sz="2000" dirty="0" smtClean="0">
              <a:solidFill>
                <a:schemeClr val="accent6">
                  <a:lumMod val="75000"/>
                </a:schemeClr>
              </a:solidFill>
            </a:endParaRPr>
          </a:p>
          <a:p>
            <a:pPr algn="just"/>
            <a:r>
              <a:rPr lang="pt-BR" sz="2000" dirty="0" smtClean="0">
                <a:solidFill>
                  <a:schemeClr val="accent6">
                    <a:lumMod val="75000"/>
                  </a:schemeClr>
                </a:solidFill>
              </a:rPr>
              <a:t>Na criação e na reformulação (reestruturação) dos </a:t>
            </a:r>
            <a:r>
              <a:rPr lang="pt-BR" sz="2000" b="1" dirty="0" smtClean="0">
                <a:solidFill>
                  <a:srgbClr val="FF0000"/>
                </a:solidFill>
              </a:rPr>
              <a:t>CONSELHOS DE SAÚDE</a:t>
            </a:r>
            <a:r>
              <a:rPr lang="pt-BR" sz="2000" dirty="0" smtClean="0">
                <a:solidFill>
                  <a:schemeClr val="accent6">
                    <a:lumMod val="75000"/>
                  </a:schemeClr>
                </a:solidFill>
              </a:rPr>
              <a:t>, a Secretaria de Saúde, respeitando os princípios da democracia, deverá acolher as demandas da população, de acordo com o que foi decidido nas conferências de saúde (Lei 8.142/1990).</a:t>
            </a:r>
          </a:p>
          <a:p>
            <a:pPr algn="just"/>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Todo </a:t>
            </a:r>
            <a:r>
              <a:rPr lang="pt-BR" sz="2000" b="1" dirty="0" smtClean="0">
                <a:solidFill>
                  <a:srgbClr val="FF0000"/>
                </a:solidFill>
              </a:rPr>
              <a:t>CONSELHO DE SAÚDE</a:t>
            </a:r>
            <a:r>
              <a:rPr lang="pt-BR" sz="2000" dirty="0" smtClean="0">
                <a:solidFill>
                  <a:schemeClr val="accent6">
                    <a:lumMod val="75000"/>
                  </a:schemeClr>
                </a:solidFill>
              </a:rPr>
              <a:t> deve possuir um regimento interno, que definirá como será o mandato dos conselheiros e estabelecerá regras de funcionamento do conselho.</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O </a:t>
            </a:r>
            <a:r>
              <a:rPr lang="pt-BR" sz="2000" b="1" dirty="0" smtClean="0">
                <a:solidFill>
                  <a:srgbClr val="FF0000"/>
                </a:solidFill>
              </a:rPr>
              <a:t>CONSELHO DE SAÚDE</a:t>
            </a:r>
            <a:r>
              <a:rPr lang="pt-BR" sz="2000" dirty="0" smtClean="0">
                <a:solidFill>
                  <a:schemeClr val="accent6">
                    <a:lumMod val="75000"/>
                  </a:schemeClr>
                </a:solidFill>
              </a:rPr>
              <a:t> deve possuir um plenário, estabelecido em seu regimento interno.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O plenário é o encontro oficial de todos os conselheiros de saúde para deliberar sobre assuntos previamente agendados na pauta da reunião.</a:t>
            </a:r>
          </a:p>
          <a:p>
            <a:endParaRPr lang="pt-BR" sz="2000" dirty="0"/>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O </a:t>
            </a:r>
            <a:r>
              <a:rPr lang="pt-BR" sz="2000" b="1" dirty="0" smtClean="0">
                <a:solidFill>
                  <a:srgbClr val="FF0000"/>
                </a:solidFill>
              </a:rPr>
              <a:t>CONSELHO DE SAÚDE</a:t>
            </a:r>
            <a:r>
              <a:rPr lang="pt-BR" sz="2000" dirty="0" smtClean="0">
                <a:solidFill>
                  <a:schemeClr val="accent6">
                    <a:lumMod val="75000"/>
                  </a:schemeClr>
                </a:solidFill>
              </a:rPr>
              <a:t> possui uma secretaria executiva, subordinada ao plenário do conselho de saúde.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O plenário do conselho definirá a estrutura e a dimensão de sua secretaria executiva.</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Conforme as recomendações do SUS, o </a:t>
            </a:r>
            <a:r>
              <a:rPr lang="pt-BR" sz="2000" b="1" dirty="0" smtClean="0">
                <a:solidFill>
                  <a:srgbClr val="FF0000"/>
                </a:solidFill>
              </a:rPr>
              <a:t>CONSELHO DE SAÚDE</a:t>
            </a:r>
            <a:r>
              <a:rPr lang="pt-BR" sz="2000" dirty="0" smtClean="0">
                <a:solidFill>
                  <a:schemeClr val="accent6">
                    <a:lumMod val="75000"/>
                  </a:schemeClr>
                </a:solidFill>
              </a:rPr>
              <a:t> é quem define, por orientação de seu plenário, o número de pessoas na sua parte administrativa e como trabalharão.</a:t>
            </a:r>
          </a:p>
          <a:p>
            <a:pPr algn="just">
              <a:buNone/>
            </a:pP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O </a:t>
            </a:r>
            <a:r>
              <a:rPr lang="pt-BR" sz="2000" b="1" dirty="0" smtClean="0">
                <a:solidFill>
                  <a:srgbClr val="FF0000"/>
                </a:solidFill>
              </a:rPr>
              <a:t>CONSELHO</a:t>
            </a:r>
            <a:r>
              <a:rPr lang="pt-BR" sz="2000" dirty="0" smtClean="0">
                <a:solidFill>
                  <a:schemeClr val="accent6">
                    <a:lumMod val="75000"/>
                  </a:schemeClr>
                </a:solidFill>
              </a:rPr>
              <a:t> tem direito de cobrar da administração municipal a disponibilização de recursos no orçamento para o seu funcionamento, tendo direito de possuir orçamento e recursos financeiros próprios para custear despesas de funcionamento.</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De qualquer forma, é preciso lembrar que o dinheiro destinado ao </a:t>
            </a:r>
            <a:r>
              <a:rPr lang="pt-BR" sz="2000" b="1" dirty="0" smtClean="0">
                <a:solidFill>
                  <a:srgbClr val="FF0000"/>
                </a:solidFill>
              </a:rPr>
              <a:t>CONSELHO</a:t>
            </a:r>
            <a:r>
              <a:rPr lang="pt-BR" sz="2000" dirty="0" smtClean="0">
                <a:solidFill>
                  <a:schemeClr val="accent6">
                    <a:lumMod val="75000"/>
                  </a:schemeClr>
                </a:solidFill>
              </a:rPr>
              <a:t> de saúde deve ser gerenciado pelo próprio.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Esta é uma questão muito importante para a independência dos </a:t>
            </a:r>
            <a:r>
              <a:rPr lang="pt-BR" sz="2000" b="1" dirty="0" smtClean="0">
                <a:solidFill>
                  <a:srgbClr val="FF0000"/>
                </a:solidFill>
              </a:rPr>
              <a:t>CONSELHOS</a:t>
            </a:r>
            <a:r>
              <a:rPr lang="pt-BR" sz="2000" dirty="0" smtClean="0">
                <a:solidFill>
                  <a:schemeClr val="accent6">
                    <a:lumMod val="75000"/>
                  </a:schemeClr>
                </a:solidFill>
              </a:rPr>
              <a:t>.</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ORÇAMENTO PRÓPRIO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000" dirty="0" smtClean="0">
                <a:solidFill>
                  <a:schemeClr val="accent6">
                    <a:lumMod val="75000"/>
                  </a:schemeClr>
                </a:solidFill>
              </a:rPr>
              <a:t>O número de conselheiros será indicado pelo plenário do conselho e das conferências de saúde e deve ser definido na lei de criação do conselho.</a:t>
            </a:r>
          </a:p>
          <a:p>
            <a:pPr>
              <a:buNone/>
            </a:pPr>
            <a:endParaRPr lang="pt-BR" sz="2000" dirty="0" smtClean="0">
              <a:solidFill>
                <a:schemeClr val="accent6">
                  <a:lumMod val="75000"/>
                </a:schemeClr>
              </a:solidFill>
            </a:endParaRPr>
          </a:p>
          <a:p>
            <a:r>
              <a:rPr lang="pt-BR" sz="2000" dirty="0" smtClean="0">
                <a:solidFill>
                  <a:schemeClr val="accent6">
                    <a:lumMod val="75000"/>
                  </a:schemeClr>
                </a:solidFill>
              </a:rPr>
              <a:t>O mandato dos conselheiros não deve coincidir com o mandato do governo estadual, municipal, do Distrito Federal ou do governo federal. </a:t>
            </a:r>
          </a:p>
          <a:p>
            <a:pPr>
              <a:buNone/>
            </a:pPr>
            <a:endParaRPr lang="pt-BR" sz="2000" dirty="0" smtClean="0">
              <a:solidFill>
                <a:schemeClr val="accent6">
                  <a:lumMod val="75000"/>
                </a:schemeClr>
              </a:solidFill>
            </a:endParaRPr>
          </a:p>
          <a:p>
            <a:r>
              <a:rPr lang="pt-BR" sz="2000" dirty="0" smtClean="0">
                <a:solidFill>
                  <a:schemeClr val="accent6">
                    <a:lumMod val="75000"/>
                  </a:schemeClr>
                </a:solidFill>
              </a:rPr>
              <a:t>A Resolução 333/2003 (CNS) sugere a duração de dois anos para o mandato, podendo os conselheiros ser reconduzidos (reeleitos), a critério de suas representações.</a:t>
            </a:r>
          </a:p>
          <a:p>
            <a:pPr>
              <a:buNone/>
            </a:pPr>
            <a:endParaRPr lang="pt-BR" sz="2000" dirty="0"/>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DOS CONSELHEIROS</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O </a:t>
            </a:r>
            <a:r>
              <a:rPr lang="pt-BR" sz="2000" b="1" dirty="0" smtClean="0">
                <a:solidFill>
                  <a:srgbClr val="FF0000"/>
                </a:solidFill>
              </a:rPr>
              <a:t>CONSELHO DE SAÚDE</a:t>
            </a:r>
            <a:r>
              <a:rPr lang="pt-BR" sz="2000" dirty="0" smtClean="0">
                <a:solidFill>
                  <a:schemeClr val="accent6">
                    <a:lumMod val="75000"/>
                  </a:schemeClr>
                </a:solidFill>
              </a:rPr>
              <a:t> deve ter um presidente eleito por seus membros.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A escolha dos conselheiros deve ser amplamente divulgada, para que os grupos da sociedade possam saber e indicar representantes.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A escolha dos conselheiros pode ser feita por </a:t>
            </a:r>
            <a:r>
              <a:rPr lang="pt-BR" sz="2000" dirty="0" smtClean="0">
                <a:solidFill>
                  <a:srgbClr val="FF0000"/>
                </a:solidFill>
              </a:rPr>
              <a:t>eleição ou por indicação</a:t>
            </a:r>
            <a:r>
              <a:rPr lang="pt-BR" sz="2000" dirty="0" smtClean="0">
                <a:solidFill>
                  <a:schemeClr val="accent6">
                    <a:lumMod val="75000"/>
                  </a:schemeClr>
                </a:solidFill>
              </a:rPr>
              <a:t>, de acordo com o previsto no regimento interno do próprio conselho.</a:t>
            </a: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DOS CONSELHEIROS</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556792"/>
            <a:ext cx="7991475" cy="4586852"/>
          </a:xfrm>
        </p:spPr>
        <p:txBody>
          <a:bodyPr/>
          <a:lstStyle/>
          <a:p>
            <a:pPr algn="just"/>
            <a:r>
              <a:rPr lang="pt-BR" sz="2400" dirty="0" smtClean="0">
                <a:solidFill>
                  <a:schemeClr val="accent6">
                    <a:lumMod val="75000"/>
                  </a:schemeClr>
                </a:solidFill>
              </a:rPr>
              <a:t>Controle social significa o entendimento, a participação e a fiscalização da sociedade sobre as ações do Estado. </a:t>
            </a:r>
          </a:p>
          <a:p>
            <a:pPr algn="just"/>
            <a:endParaRPr lang="pt-BR" sz="2400" dirty="0" smtClean="0">
              <a:solidFill>
                <a:schemeClr val="accent6">
                  <a:lumMod val="75000"/>
                </a:schemeClr>
              </a:solidFill>
            </a:endParaRPr>
          </a:p>
          <a:p>
            <a:pPr algn="just"/>
            <a:r>
              <a:rPr lang="pt-BR" sz="2400" dirty="0" smtClean="0">
                <a:solidFill>
                  <a:schemeClr val="accent6">
                    <a:lumMod val="75000"/>
                  </a:schemeClr>
                </a:solidFill>
              </a:rPr>
              <a:t>É uma forma de realizar a Democracia – 	que é o sistema de governo no qual as decisões políticas seguem as necessidades e as orientações dos cidadãos, por meio de seus representantes (vereadores, deputados e senadores) ou diretamente pelo povo. </a:t>
            </a:r>
          </a:p>
          <a:p>
            <a:pPr algn="just"/>
            <a:endParaRPr lang="pt-BR" sz="2400" dirty="0" smtClean="0">
              <a:solidFill>
                <a:srgbClr val="FF0000"/>
              </a:solidFill>
            </a:endParaRPr>
          </a:p>
          <a:p>
            <a:pPr lvl="0">
              <a:buNone/>
            </a:pPr>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pPr>
              <a:defRPr/>
            </a:pPr>
            <a:r>
              <a:rPr lang="pt-BR" b="1" i="1" dirty="0" smtClean="0">
                <a:solidFill>
                  <a:srgbClr val="006600"/>
                </a:solidFill>
              </a:rPr>
              <a:t>CONTROLE SOCIAL: O QUE É E QUAL A SUA IMPORTÂNCIA</a:t>
            </a:r>
            <a:endParaRPr lang="pt-BR" dirty="0">
              <a:solidFill>
                <a:srgbClr val="006600"/>
              </a:solidFill>
              <a:latin typeface="+mj-lt"/>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Alguns conselhos de saúde estabelecem, em seu regimento interno, que </a:t>
            </a:r>
            <a:r>
              <a:rPr lang="pt-BR" sz="2000" b="1" dirty="0" smtClean="0">
                <a:solidFill>
                  <a:srgbClr val="FF0000"/>
                </a:solidFill>
              </a:rPr>
              <a:t>somente representantes dos usuários dos serviços de saúde</a:t>
            </a:r>
            <a:r>
              <a:rPr lang="pt-BR" sz="2000" dirty="0" smtClean="0">
                <a:solidFill>
                  <a:schemeClr val="accent6">
                    <a:lumMod val="75000"/>
                  </a:schemeClr>
                </a:solidFill>
              </a:rPr>
              <a:t> podem candidatar-se a presidente, já que esse segmento representa a maior parte dos conselheiros e toda a sociedade, cliente dos serviços de saúde.</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A </a:t>
            </a:r>
            <a:r>
              <a:rPr lang="pt-BR" sz="2000" b="1" dirty="0" smtClean="0">
                <a:solidFill>
                  <a:srgbClr val="FF0000"/>
                </a:solidFill>
              </a:rPr>
              <a:t>Resolução 333/2003</a:t>
            </a:r>
            <a:r>
              <a:rPr lang="pt-BR" sz="2000" dirty="0" smtClean="0">
                <a:solidFill>
                  <a:schemeClr val="accent6">
                    <a:lumMod val="75000"/>
                  </a:schemeClr>
                </a:solidFill>
              </a:rPr>
              <a:t> do Conselho Nacional de Saúde recomenda que o plenário do conselho reúna-se, no mínimo,uma vez por mês e, extraordinariamente, quando necessário.</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As reuniões plenárias </a:t>
            </a:r>
            <a:r>
              <a:rPr lang="pt-BR" sz="2000" b="1" dirty="0" smtClean="0">
                <a:solidFill>
                  <a:srgbClr val="FF0000"/>
                </a:solidFill>
              </a:rPr>
              <a:t>são abertas ao público</a:t>
            </a:r>
            <a:r>
              <a:rPr lang="pt-BR" sz="2000" dirty="0" smtClean="0">
                <a:solidFill>
                  <a:schemeClr val="accent6">
                    <a:lumMod val="75000"/>
                  </a:schemeClr>
                </a:solidFill>
              </a:rPr>
              <a:t>.</a:t>
            </a: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DOS CONSELHEIROS</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A pauta (os assuntos que serão tratados) e o material de apoio às reuniões </a:t>
            </a:r>
            <a:r>
              <a:rPr lang="pt-BR" sz="2000" dirty="0" smtClean="0">
                <a:solidFill>
                  <a:srgbClr val="FF0000"/>
                </a:solidFill>
              </a:rPr>
              <a:t>devem ser encaminhados aos conselheiros com antecedência</a:t>
            </a:r>
            <a:r>
              <a:rPr lang="pt-BR" sz="2000" dirty="0" smtClean="0">
                <a:solidFill>
                  <a:schemeClr val="accent6">
                    <a:lumMod val="75000"/>
                  </a:schemeClr>
                </a:solidFill>
              </a:rPr>
              <a:t>, para facilitar os trabalhos durante a reunião e permitir que os assuntos em pauta sejam conhecidos previamente.</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A função de conselheiro </a:t>
            </a:r>
            <a:r>
              <a:rPr lang="pt-BR" sz="2000" dirty="0" smtClean="0">
                <a:solidFill>
                  <a:srgbClr val="FF0000"/>
                </a:solidFill>
              </a:rPr>
              <a:t>é de relevância pública</a:t>
            </a:r>
            <a:r>
              <a:rPr lang="pt-BR" sz="2000" dirty="0" smtClean="0">
                <a:solidFill>
                  <a:schemeClr val="accent6">
                    <a:lumMod val="75000"/>
                  </a:schemeClr>
                </a:solidFill>
              </a:rPr>
              <a:t> e, portanto, garante sua dispensa do trabalho sem prejuízo para o conselheiro, durante o período das reuniões, capacitações e ações específicas do conselho de saúde.</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DOS CONSELHEIROS</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000" dirty="0" smtClean="0">
                <a:solidFill>
                  <a:schemeClr val="accent6">
                    <a:lumMod val="75000"/>
                  </a:schemeClr>
                </a:solidFill>
              </a:rPr>
              <a:t>Os gestores da saúde (prefeito ou governador e secretário de saúde) devem prestar contas dos gastos com a saúde ao conselho.</a:t>
            </a:r>
          </a:p>
          <a:p>
            <a:pPr>
              <a:buNone/>
            </a:pPr>
            <a:endParaRPr lang="pt-BR" sz="2000" dirty="0" smtClean="0">
              <a:solidFill>
                <a:schemeClr val="accent6">
                  <a:lumMod val="75000"/>
                </a:schemeClr>
              </a:solidFill>
            </a:endParaRPr>
          </a:p>
          <a:p>
            <a:r>
              <a:rPr lang="pt-BR" sz="2000" dirty="0" smtClean="0">
                <a:solidFill>
                  <a:schemeClr val="accent6">
                    <a:lumMod val="75000"/>
                  </a:schemeClr>
                </a:solidFill>
              </a:rPr>
              <a:t>O conselho também deve acompanhar se aquilo que ficou estabelecido no Plano de Saúde está sendo cumprido. </a:t>
            </a:r>
          </a:p>
          <a:p>
            <a:pPr>
              <a:buNone/>
            </a:pPr>
            <a:endParaRPr lang="pt-BR" sz="2000" dirty="0" smtClean="0">
              <a:solidFill>
                <a:schemeClr val="accent6">
                  <a:lumMod val="75000"/>
                </a:schemeClr>
              </a:solidFill>
            </a:endParaRPr>
          </a:p>
          <a:p>
            <a:r>
              <a:rPr lang="pt-BR" sz="2000" dirty="0" smtClean="0">
                <a:solidFill>
                  <a:schemeClr val="accent6">
                    <a:lumMod val="75000"/>
                  </a:schemeClr>
                </a:solidFill>
              </a:rPr>
              <a:t>Se, por algum motivo, o que foi estabelecido nesse plano não estiver sendo cumprido, o conselho pode convocar o secretário de saúde, a fim de propor correções. Caso não seja atendido, o conselho pode entrar em contato com algum órgão de controle.</a:t>
            </a:r>
          </a:p>
          <a:p>
            <a:pPr>
              <a:buNone/>
            </a:pPr>
            <a:endParaRPr lang="pt-BR" sz="2000" dirty="0"/>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PRESTAÇÃO DE CONTAS DO GESTOR</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000" dirty="0" smtClean="0">
                <a:solidFill>
                  <a:schemeClr val="accent6">
                    <a:lumMod val="75000"/>
                  </a:schemeClr>
                </a:solidFill>
              </a:rPr>
              <a:t>De acordo com a Resolução 333/2003, do Conselho Nacional de Saúde, a prestação de contas por parte dos gestores deve acontecer a cada 3 meses. </a:t>
            </a:r>
          </a:p>
          <a:p>
            <a:pPr>
              <a:buNone/>
            </a:pPr>
            <a:endParaRPr lang="pt-BR" sz="2000" dirty="0" smtClean="0">
              <a:solidFill>
                <a:schemeClr val="accent6">
                  <a:lumMod val="75000"/>
                </a:schemeClr>
              </a:solidFill>
            </a:endParaRPr>
          </a:p>
          <a:p>
            <a:r>
              <a:rPr lang="pt-BR" sz="2000" dirty="0" smtClean="0">
                <a:solidFill>
                  <a:schemeClr val="accent6">
                    <a:lumMod val="75000"/>
                  </a:schemeClr>
                </a:solidFill>
              </a:rPr>
              <a:t>Essa prestação de contas acontece por meio de relatório detalhado.</a:t>
            </a: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PRESTAÇÃO DE CONTAS DO GESTOR</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O relatório de prestação de contas dos conselhos de saúde deve conter, pelo menos, as seguintes informações:</a:t>
            </a:r>
          </a:p>
          <a:p>
            <a:pPr>
              <a:buNone/>
            </a:pPr>
            <a:endParaRPr lang="pt-BR" sz="2000" dirty="0" smtClean="0">
              <a:solidFill>
                <a:schemeClr val="accent6">
                  <a:lumMod val="75000"/>
                </a:schemeClr>
              </a:solidFill>
            </a:endParaRPr>
          </a:p>
          <a:p>
            <a:pPr lvl="1" algn="just">
              <a:buNone/>
            </a:pPr>
            <a:r>
              <a:rPr lang="pt-BR" sz="2000" dirty="0" smtClean="0">
                <a:solidFill>
                  <a:schemeClr val="accent6">
                    <a:lumMod val="75000"/>
                  </a:schemeClr>
                </a:solidFill>
              </a:rPr>
              <a:t>- como estão sendo executadas as ações de saúde;</a:t>
            </a:r>
          </a:p>
          <a:p>
            <a:pPr lvl="1" algn="just">
              <a:buNone/>
            </a:pPr>
            <a:r>
              <a:rPr lang="pt-BR" sz="2000" dirty="0" smtClean="0">
                <a:solidFill>
                  <a:schemeClr val="accent6">
                    <a:lumMod val="75000"/>
                  </a:schemeClr>
                </a:solidFill>
              </a:rPr>
              <a:t>- o relatório de gestão;</a:t>
            </a:r>
          </a:p>
          <a:p>
            <a:pPr lvl="1" algn="just">
              <a:buNone/>
            </a:pPr>
            <a:r>
              <a:rPr lang="pt-BR" sz="2000" dirty="0" smtClean="0">
                <a:solidFill>
                  <a:schemeClr val="accent6">
                    <a:lumMod val="75000"/>
                  </a:schemeClr>
                </a:solidFill>
              </a:rPr>
              <a:t>- recursos financeiros (quanto foi aplicado e como foi aplicado);</a:t>
            </a:r>
          </a:p>
          <a:p>
            <a:pPr lvl="1" algn="just">
              <a:buNone/>
            </a:pPr>
            <a:r>
              <a:rPr lang="pt-BR" sz="2000" dirty="0" smtClean="0">
                <a:solidFill>
                  <a:schemeClr val="accent6">
                    <a:lumMod val="75000"/>
                  </a:schemeClr>
                </a:solidFill>
              </a:rPr>
              <a:t>- as auditorias iniciadas e concluídas no período;</a:t>
            </a:r>
          </a:p>
          <a:p>
            <a:pPr lvl="1" algn="just">
              <a:buNone/>
            </a:pPr>
            <a:r>
              <a:rPr lang="pt-BR" sz="2000" dirty="0" smtClean="0">
                <a:solidFill>
                  <a:schemeClr val="accent6">
                    <a:lumMod val="75000"/>
                  </a:schemeClr>
                </a:solidFill>
              </a:rPr>
              <a:t>- a produção e a oferta de serviços do SUS.</a:t>
            </a:r>
          </a:p>
          <a:p>
            <a:pPr algn="just">
              <a:buNone/>
            </a:pPr>
            <a:r>
              <a:rPr lang="pt-BR" sz="2000" dirty="0" smtClean="0">
                <a:solidFill>
                  <a:schemeClr val="accent6">
                    <a:lumMod val="75000"/>
                  </a:schemeClr>
                </a:solidFill>
              </a:rPr>
              <a:t> </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PRESTAÇÃO DE CONTAS DO GESTOR</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O conselho de saúde exerce suas atribuições através de seu plenário.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Para facilitar o trabalho, os conselheiros podem ser divididos em grupos, para trabalharem em comissões, como por exemplo:</a:t>
            </a:r>
          </a:p>
          <a:p>
            <a:pPr lvl="1">
              <a:buFont typeface="Wingdings" pitchFamily="2" charset="2"/>
              <a:buChar char="ü"/>
            </a:pPr>
            <a:r>
              <a:rPr lang="pt-BR" sz="1800" b="1" dirty="0" smtClean="0">
                <a:solidFill>
                  <a:srgbClr val="FF0000"/>
                </a:solidFill>
              </a:rPr>
              <a:t>acompanhamento e fiscalização;</a:t>
            </a:r>
          </a:p>
          <a:p>
            <a:pPr lvl="1">
              <a:buFont typeface="Wingdings" pitchFamily="2" charset="2"/>
              <a:buChar char="ü"/>
            </a:pPr>
            <a:r>
              <a:rPr lang="pt-BR" sz="1800" b="1" dirty="0" smtClean="0">
                <a:solidFill>
                  <a:srgbClr val="FF0000"/>
                </a:solidFill>
              </a:rPr>
              <a:t>saúde;</a:t>
            </a:r>
          </a:p>
          <a:p>
            <a:pPr lvl="1">
              <a:buFont typeface="Wingdings" pitchFamily="2" charset="2"/>
              <a:buChar char="ü"/>
            </a:pPr>
            <a:r>
              <a:rPr lang="pt-BR" sz="1800" b="1" dirty="0" smtClean="0">
                <a:solidFill>
                  <a:srgbClr val="FF0000"/>
                </a:solidFill>
              </a:rPr>
              <a:t>comunicação e educação da sociedade;</a:t>
            </a:r>
          </a:p>
          <a:p>
            <a:pPr lvl="1">
              <a:buFont typeface="Wingdings" pitchFamily="2" charset="2"/>
              <a:buChar char="ü"/>
            </a:pPr>
            <a:r>
              <a:rPr lang="pt-BR" sz="1800" b="1" dirty="0" smtClean="0">
                <a:solidFill>
                  <a:srgbClr val="FF0000"/>
                </a:solidFill>
              </a:rPr>
              <a:t>orçamento e financiamento do SUS. </a:t>
            </a:r>
          </a:p>
          <a:p>
            <a:pPr lvl="1">
              <a:buNone/>
            </a:pPr>
            <a:endParaRPr lang="pt-BR" sz="1800" b="1" dirty="0" smtClean="0">
              <a:solidFill>
                <a:srgbClr val="FF0000"/>
              </a:solidFill>
            </a:endParaRPr>
          </a:p>
          <a:p>
            <a:pPr algn="just"/>
            <a:r>
              <a:rPr lang="pt-BR" sz="2000" dirty="0" smtClean="0">
                <a:solidFill>
                  <a:schemeClr val="accent6">
                    <a:lumMod val="75000"/>
                  </a:schemeClr>
                </a:solidFill>
              </a:rPr>
              <a:t>Pode haver outras comissões, mais específicas ainda, dependendo da necessidade do conselho.</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ESTRUTURA E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As decisões do conselho serão adotadas mediante quórum mínimo de seus conselheiros.</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Quórum é o número mínimo de pessoas necessário para que o </a:t>
            </a:r>
            <a:r>
              <a:rPr lang="pt-BR" sz="2000" b="1" dirty="0" smtClean="0">
                <a:solidFill>
                  <a:srgbClr val="FF0000"/>
                </a:solidFill>
              </a:rPr>
              <a:t>CONSELHO</a:t>
            </a:r>
            <a:r>
              <a:rPr lang="pt-BR" sz="2000" dirty="0" smtClean="0">
                <a:solidFill>
                  <a:schemeClr val="accent6">
                    <a:lumMod val="75000"/>
                  </a:schemeClr>
                </a:solidFill>
              </a:rPr>
              <a:t> possa tomar decisões.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O quórum é definido no regimento interno. </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Se o quórum não for obedecido, as decisões não terão validade.</a:t>
            </a: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ESTRUTURA E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000" dirty="0" smtClean="0">
                <a:solidFill>
                  <a:schemeClr val="accent6">
                    <a:lumMod val="75000"/>
                  </a:schemeClr>
                </a:solidFill>
              </a:rPr>
              <a:t> O</a:t>
            </a:r>
            <a:r>
              <a:rPr lang="pt-BR" sz="2000" dirty="0" smtClean="0"/>
              <a:t> </a:t>
            </a:r>
            <a:r>
              <a:rPr lang="pt-BR" sz="2000" b="1" dirty="0" smtClean="0">
                <a:solidFill>
                  <a:srgbClr val="FF0000"/>
                </a:solidFill>
              </a:rPr>
              <a:t>CONSELHO DE SAÚDE</a:t>
            </a:r>
            <a:r>
              <a:rPr lang="pt-BR" sz="2000" dirty="0" smtClean="0"/>
              <a:t> </a:t>
            </a:r>
            <a:r>
              <a:rPr lang="pt-BR" sz="2000" dirty="0" smtClean="0">
                <a:solidFill>
                  <a:schemeClr val="accent6">
                    <a:lumMod val="75000"/>
                  </a:schemeClr>
                </a:solidFill>
              </a:rPr>
              <a:t>pode buscar auditorias externas e independentes para ajudar a fiscalizar as contas e as atividades do gestor do SUS. Mas é preciso que haja uma justificativa para essa ajuda externa.</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O plenário do conselho tem que tornar públicas suas decisões por meio de documentos, tais como resoluções, recomendações e propostas. As resoluções serão homologadas pelo prefeito ou governador em 30 (trinta) dias e devem ser divulgadas oficialmente. </a:t>
            </a:r>
          </a:p>
          <a:p>
            <a:pPr>
              <a:buNone/>
            </a:pPr>
            <a:endParaRPr lang="pt-BR" sz="2000" dirty="0"/>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ESTRUTURA E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r>
              <a:rPr lang="pt-BR" sz="2000" dirty="0" smtClean="0">
                <a:solidFill>
                  <a:schemeClr val="accent6">
                    <a:lumMod val="75000"/>
                  </a:schemeClr>
                </a:solidFill>
              </a:rPr>
              <a:t>Se os 30 dias se passarem e a resolução não for homologada ou se o gestor não enviar ao conselho uma justificativa com proposta de mudança ou rejeição da resolução, o conselho de saúde pode buscar sua validação. </a:t>
            </a:r>
          </a:p>
          <a:p>
            <a:pPr>
              <a:buNone/>
            </a:pPr>
            <a:endParaRPr lang="pt-BR" sz="2000" dirty="0" smtClean="0">
              <a:solidFill>
                <a:schemeClr val="accent6">
                  <a:lumMod val="75000"/>
                </a:schemeClr>
              </a:solidFill>
            </a:endParaRPr>
          </a:p>
          <a:p>
            <a:r>
              <a:rPr lang="pt-BR" sz="2000" dirty="0" smtClean="0">
                <a:solidFill>
                  <a:schemeClr val="accent6">
                    <a:lumMod val="75000"/>
                  </a:schemeClr>
                </a:solidFill>
              </a:rPr>
              <a:t>O conselho pode recorrer, quando necessário, </a:t>
            </a:r>
            <a:r>
              <a:rPr lang="pt-BR" sz="2000" b="1" dirty="0" smtClean="0">
                <a:solidFill>
                  <a:srgbClr val="FF0000"/>
                </a:solidFill>
              </a:rPr>
              <a:t>ao</a:t>
            </a:r>
            <a:r>
              <a:rPr lang="pt-BR" sz="2000" dirty="0" smtClean="0">
                <a:solidFill>
                  <a:schemeClr val="accent6">
                    <a:lumMod val="75000"/>
                  </a:schemeClr>
                </a:solidFill>
              </a:rPr>
              <a:t> </a:t>
            </a:r>
            <a:r>
              <a:rPr lang="pt-BR" sz="2000" b="1" dirty="0" smtClean="0">
                <a:solidFill>
                  <a:srgbClr val="FF0000"/>
                </a:solidFill>
              </a:rPr>
              <a:t>MINISTÉRIO PÚBLICO, à CGU, ao TCU, etc</a:t>
            </a:r>
            <a:r>
              <a:rPr lang="pt-BR" sz="2000" dirty="0" smtClean="0">
                <a:solidFill>
                  <a:schemeClr val="accent6">
                    <a:lumMod val="75000"/>
                  </a:schemeClr>
                </a:solidFill>
              </a:rPr>
              <a:t>.</a:t>
            </a:r>
          </a:p>
          <a:p>
            <a:pPr>
              <a:buNone/>
            </a:pPr>
            <a:r>
              <a:rPr lang="pt-BR" sz="2000" dirty="0" smtClean="0">
                <a:solidFill>
                  <a:schemeClr val="accent6">
                    <a:lumMod val="75000"/>
                  </a:schemeClr>
                </a:solidFill>
              </a:rPr>
              <a:t>	</a:t>
            </a: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ESTRUTURA E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buNone/>
            </a:pPr>
            <a:r>
              <a:rPr lang="pt-BR" sz="2000" dirty="0" smtClean="0"/>
              <a:t>	</a:t>
            </a:r>
            <a:r>
              <a:rPr lang="pt-BR" sz="2000" b="1" u="sng" dirty="0" smtClean="0">
                <a:solidFill>
                  <a:schemeClr val="accent6">
                    <a:lumMod val="75000"/>
                  </a:schemeClr>
                </a:solidFill>
              </a:rPr>
              <a:t>IMPORTANTE</a:t>
            </a:r>
          </a:p>
          <a:p>
            <a:pPr algn="just">
              <a:buNone/>
            </a:pPr>
            <a:endParaRPr lang="pt-BR" sz="2000" b="1" u="sng" dirty="0" smtClean="0">
              <a:solidFill>
                <a:schemeClr val="accent6">
                  <a:lumMod val="75000"/>
                </a:schemeClr>
              </a:solidFill>
            </a:endParaRPr>
          </a:p>
          <a:p>
            <a:pPr algn="just"/>
            <a:r>
              <a:rPr lang="pt-BR" sz="2000" dirty="0" smtClean="0">
                <a:solidFill>
                  <a:schemeClr val="accent6">
                    <a:lumMod val="75000"/>
                  </a:schemeClr>
                </a:solidFill>
              </a:rPr>
              <a:t>Com a Lei Orgânica da Saúde e, também, com a Emenda Constitucional 29/2000, a </a:t>
            </a:r>
            <a:r>
              <a:rPr lang="pt-BR" sz="2000" b="1" dirty="0" smtClean="0">
                <a:solidFill>
                  <a:srgbClr val="FF0000"/>
                </a:solidFill>
              </a:rPr>
              <a:t>existência</a:t>
            </a:r>
            <a:r>
              <a:rPr lang="pt-BR" sz="2000" b="1" dirty="0" smtClean="0">
                <a:solidFill>
                  <a:schemeClr val="accent6">
                    <a:lumMod val="75000"/>
                  </a:schemeClr>
                </a:solidFill>
              </a:rPr>
              <a:t> </a:t>
            </a:r>
            <a:r>
              <a:rPr lang="pt-BR" sz="2000" dirty="0" smtClean="0">
                <a:solidFill>
                  <a:schemeClr val="accent6">
                    <a:lumMod val="75000"/>
                  </a:schemeClr>
                </a:solidFill>
              </a:rPr>
              <a:t>e o </a:t>
            </a:r>
            <a:r>
              <a:rPr lang="pt-BR" sz="2000" b="1" dirty="0" smtClean="0">
                <a:solidFill>
                  <a:srgbClr val="FF0000"/>
                </a:solidFill>
              </a:rPr>
              <a:t>funcionamento</a:t>
            </a:r>
            <a:r>
              <a:rPr lang="pt-BR" sz="2000" b="1" dirty="0" smtClean="0">
                <a:solidFill>
                  <a:schemeClr val="accent6">
                    <a:lumMod val="75000"/>
                  </a:schemeClr>
                </a:solidFill>
              </a:rPr>
              <a:t> </a:t>
            </a:r>
            <a:r>
              <a:rPr lang="pt-BR" sz="2000" dirty="0" smtClean="0">
                <a:solidFill>
                  <a:schemeClr val="accent6">
                    <a:lumMod val="75000"/>
                  </a:schemeClr>
                </a:solidFill>
              </a:rPr>
              <a:t>dos </a:t>
            </a:r>
            <a:r>
              <a:rPr lang="pt-BR" sz="2000" b="1" dirty="0" smtClean="0">
                <a:solidFill>
                  <a:srgbClr val="FF0000"/>
                </a:solidFill>
              </a:rPr>
              <a:t>CONSELHOS DE SAÚDE</a:t>
            </a:r>
            <a:r>
              <a:rPr lang="pt-BR" sz="2000" dirty="0" smtClean="0">
                <a:solidFill>
                  <a:schemeClr val="accent6">
                    <a:lumMod val="75000"/>
                  </a:schemeClr>
                </a:solidFill>
              </a:rPr>
              <a:t> passaram a ser </a:t>
            </a:r>
            <a:r>
              <a:rPr lang="pt-BR" sz="2000" b="1" dirty="0" smtClean="0">
                <a:solidFill>
                  <a:srgbClr val="FF0000"/>
                </a:solidFill>
              </a:rPr>
              <a:t>obrigatórios</a:t>
            </a:r>
            <a:r>
              <a:rPr lang="pt-BR" sz="2000" b="1" dirty="0" smtClean="0">
                <a:solidFill>
                  <a:schemeClr val="accent6">
                    <a:lumMod val="75000"/>
                  </a:schemeClr>
                </a:solidFill>
              </a:rPr>
              <a:t> </a:t>
            </a:r>
            <a:r>
              <a:rPr lang="pt-BR" sz="2000" dirty="0" smtClean="0">
                <a:solidFill>
                  <a:schemeClr val="accent6">
                    <a:lumMod val="75000"/>
                  </a:schemeClr>
                </a:solidFill>
              </a:rPr>
              <a:t>para que </a:t>
            </a:r>
            <a:r>
              <a:rPr lang="pt-BR" sz="2000" b="1" dirty="0" smtClean="0">
                <a:solidFill>
                  <a:srgbClr val="FF0000"/>
                </a:solidFill>
              </a:rPr>
              <a:t>estados, o DF e os municípios possam receber recursos federais</a:t>
            </a:r>
            <a:r>
              <a:rPr lang="pt-BR" sz="2000" dirty="0" smtClean="0">
                <a:solidFill>
                  <a:schemeClr val="accent6">
                    <a:lumMod val="75000"/>
                  </a:schemeClr>
                </a:solidFill>
              </a:rPr>
              <a:t>.</a:t>
            </a:r>
          </a:p>
          <a:p>
            <a:pPr algn="just">
              <a:buNone/>
            </a:pPr>
            <a:endParaRPr lang="pt-BR" sz="2000" dirty="0" smtClean="0">
              <a:solidFill>
                <a:schemeClr val="accent6">
                  <a:lumMod val="75000"/>
                </a:schemeClr>
              </a:solidFill>
            </a:endParaRPr>
          </a:p>
          <a:p>
            <a:pPr algn="just"/>
            <a:r>
              <a:rPr lang="pt-BR" sz="2000" dirty="0" smtClean="0">
                <a:solidFill>
                  <a:schemeClr val="accent6">
                    <a:lumMod val="75000"/>
                  </a:schemeClr>
                </a:solidFill>
              </a:rPr>
              <a:t>Não podemos confundir o trabalho do conselho de saúde com o trabalho da Secretaria de Saúde. </a:t>
            </a: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ESTRUTURA E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chemeClr val="accent6">
                    <a:lumMod val="75000"/>
                  </a:schemeClr>
                </a:solidFill>
              </a:rPr>
              <a:t>Diversas áreas do governo têm como um de seus princípios o controle social. </a:t>
            </a:r>
          </a:p>
          <a:p>
            <a:pPr algn="just"/>
            <a:endParaRPr lang="pt-BR" sz="2400" b="1" dirty="0" smtClean="0">
              <a:solidFill>
                <a:schemeClr val="accent6">
                  <a:lumMod val="75000"/>
                </a:schemeClr>
              </a:solidFill>
            </a:endParaRPr>
          </a:p>
          <a:p>
            <a:pPr algn="just"/>
            <a:r>
              <a:rPr lang="pt-BR" sz="2400" b="1" dirty="0" smtClean="0">
                <a:solidFill>
                  <a:srgbClr val="FF0000"/>
                </a:solidFill>
              </a:rPr>
              <a:t>Uma dessas áreas é a saúde, coordenada pelo Sistema Único de Saúde (SUS).</a:t>
            </a:r>
          </a:p>
          <a:p>
            <a:pPr lvl="0">
              <a:buFont typeface="Arial" pitchFamily="34" charset="0"/>
              <a:buChar char="•"/>
            </a:pPr>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pPr>
              <a:defRPr/>
            </a:pPr>
            <a:r>
              <a:rPr lang="pt-BR" b="1" i="1" dirty="0" smtClean="0">
                <a:solidFill>
                  <a:srgbClr val="006600"/>
                </a:solidFill>
              </a:rPr>
              <a:t>CONTROLE SOCIAL: O QUE É E QUAL A SUA IMPORTÂNCIA</a:t>
            </a:r>
            <a:endParaRPr lang="pt-BR" dirty="0">
              <a:solidFill>
                <a:srgbClr val="006600"/>
              </a:solidFill>
              <a:latin typeface="+mj-lt"/>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buNone/>
            </a:pPr>
            <a:r>
              <a:rPr lang="pt-BR" sz="2000" dirty="0" smtClean="0"/>
              <a:t>	</a:t>
            </a:r>
            <a:r>
              <a:rPr lang="pt-BR" sz="2000" b="1" u="sng" dirty="0" smtClean="0">
                <a:solidFill>
                  <a:schemeClr val="accent6">
                    <a:lumMod val="75000"/>
                  </a:schemeClr>
                </a:solidFill>
              </a:rPr>
              <a:t>IMPORTANTE</a:t>
            </a:r>
          </a:p>
          <a:p>
            <a:pPr algn="just">
              <a:buNone/>
            </a:pPr>
            <a:endParaRPr lang="pt-BR" sz="2000" b="1" u="sng" dirty="0" smtClean="0">
              <a:solidFill>
                <a:schemeClr val="accent6">
                  <a:lumMod val="75000"/>
                </a:schemeClr>
              </a:solidFill>
            </a:endParaRPr>
          </a:p>
          <a:p>
            <a:pPr algn="just"/>
            <a:r>
              <a:rPr lang="pt-BR" sz="2000" b="1" dirty="0" smtClean="0">
                <a:solidFill>
                  <a:schemeClr val="accent6">
                    <a:lumMod val="75000"/>
                  </a:schemeClr>
                </a:solidFill>
              </a:rPr>
              <a:t>O </a:t>
            </a:r>
            <a:r>
              <a:rPr lang="pt-BR" sz="2000" b="1" dirty="0" smtClean="0">
                <a:solidFill>
                  <a:srgbClr val="FF0000"/>
                </a:solidFill>
              </a:rPr>
              <a:t>CONSELHO</a:t>
            </a:r>
            <a:r>
              <a:rPr lang="pt-BR" sz="2000" b="1" dirty="0" smtClean="0">
                <a:solidFill>
                  <a:schemeClr val="accent6">
                    <a:lumMod val="75000"/>
                  </a:schemeClr>
                </a:solidFill>
              </a:rPr>
              <a:t>, em linhas gerais, propõe o que deve constar na política de saúde e fiscaliza sua execução e a utilização de recursos financeiros</a:t>
            </a:r>
            <a:r>
              <a:rPr lang="pt-BR" sz="2000" dirty="0" smtClean="0">
                <a:solidFill>
                  <a:schemeClr val="accent6">
                    <a:lumMod val="75000"/>
                  </a:schemeClr>
                </a:solidFill>
              </a:rPr>
              <a:t>. </a:t>
            </a:r>
          </a:p>
          <a:p>
            <a:pPr algn="just">
              <a:buNone/>
            </a:pPr>
            <a:endParaRPr lang="pt-BR" sz="2000" dirty="0" smtClean="0">
              <a:solidFill>
                <a:schemeClr val="accent6">
                  <a:lumMod val="75000"/>
                </a:schemeClr>
              </a:solidFill>
            </a:endParaRPr>
          </a:p>
          <a:p>
            <a:pPr algn="just"/>
            <a:r>
              <a:rPr lang="pt-BR" sz="2000" b="1" dirty="0" smtClean="0">
                <a:solidFill>
                  <a:schemeClr val="accent6">
                    <a:lumMod val="75000"/>
                  </a:schemeClr>
                </a:solidFill>
              </a:rPr>
              <a:t>A </a:t>
            </a:r>
            <a:r>
              <a:rPr lang="pt-BR" sz="2000" b="1" dirty="0" smtClean="0">
                <a:solidFill>
                  <a:srgbClr val="FF0000"/>
                </a:solidFill>
              </a:rPr>
              <a:t>SECRETARIA DE SAÚDE</a:t>
            </a:r>
            <a:r>
              <a:rPr lang="pt-BR" sz="2000" b="1" dirty="0" smtClean="0">
                <a:solidFill>
                  <a:schemeClr val="accent6">
                    <a:lumMod val="75000"/>
                  </a:schemeClr>
                </a:solidFill>
              </a:rPr>
              <a:t> executa a política de saúde</a:t>
            </a:r>
            <a:r>
              <a:rPr lang="pt-BR" sz="2000" dirty="0" smtClean="0">
                <a:solidFill>
                  <a:schemeClr val="accent6">
                    <a:lumMod val="75000"/>
                  </a:schemeClr>
                </a:solidFill>
              </a:rPr>
              <a:t>.</a:t>
            </a:r>
          </a:p>
          <a:p>
            <a:pPr algn="just">
              <a:buNone/>
            </a:pPr>
            <a:endParaRPr lang="pt-BR" sz="2000" dirty="0">
              <a:solidFill>
                <a:schemeClr val="accent6">
                  <a:lumMod val="75000"/>
                </a:schemeClr>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ESTRUTURA E FUNCIONAMENTO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3599815"/>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b="1" dirty="0"/>
                        <a:t>Competência dos conselhos de acordo com a Resolução – CNS 333/2003</a:t>
                      </a:r>
                      <a:endParaRPr lang="pt-BR" sz="1100" b="1"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1103427">
                <a:tc>
                  <a:txBody>
                    <a:bodyPr/>
                    <a:lstStyle/>
                    <a:p>
                      <a:pPr algn="just">
                        <a:lnSpc>
                          <a:spcPct val="115000"/>
                        </a:lnSpc>
                        <a:spcAft>
                          <a:spcPts val="0"/>
                        </a:spcAft>
                      </a:pPr>
                      <a:r>
                        <a:rPr lang="pt-BR" sz="1200" dirty="0"/>
                        <a:t>Implementar a mobilização e articulação contínuas da sociedade, na defesa dos princípios constitucionais que fundamentam o SUS, para o controle social de saúde.</a:t>
                      </a:r>
                      <a:endParaRPr lang="pt-BR" sz="1100" dirty="0">
                        <a:solidFill>
                          <a:schemeClr val="tx1">
                            <a:lumMod val="95000"/>
                            <a:lumOff val="5000"/>
                          </a:schemeClr>
                        </a:solidFill>
                        <a:latin typeface="Calibri"/>
                        <a:ea typeface="Calibri"/>
                        <a:cs typeface="Times New Roman"/>
                      </a:endParaRPr>
                    </a:p>
                  </a:txBody>
                  <a:tcPr marL="68580" marR="68580" marT="0" marB="0"/>
                </a:tc>
                <a:tc>
                  <a:txBody>
                    <a:bodyPr/>
                    <a:lstStyle/>
                    <a:p>
                      <a:pPr algn="just">
                        <a:lnSpc>
                          <a:spcPct val="115000"/>
                        </a:lnSpc>
                        <a:spcAft>
                          <a:spcPts val="0"/>
                        </a:spcAft>
                      </a:pPr>
                      <a:r>
                        <a:rPr lang="pt-BR" sz="1200" b="1" dirty="0">
                          <a:solidFill>
                            <a:schemeClr val="tx1"/>
                          </a:solidFill>
                        </a:rPr>
                        <a:t>Despertar na sociedade o interesse pela participação para o fortalecimento e melhoria do SUS, servindo como ligação entre quem utiliza a saúde e quem elabora e executa as políticas de saúde</a:t>
                      </a:r>
                      <a:endParaRPr lang="pt-BR" sz="1100" b="1" dirty="0">
                        <a:solidFill>
                          <a:schemeClr val="tx1"/>
                        </a:solidFill>
                        <a:latin typeface="Calibri"/>
                        <a:ea typeface="Calibri"/>
                        <a:cs typeface="Times New Roman"/>
                      </a:endParaRPr>
                    </a:p>
                  </a:txBody>
                  <a:tcPr marL="68580" marR="68580" marT="0" marB="0"/>
                </a:tc>
              </a:tr>
              <a:tr h="1103427">
                <a:tc>
                  <a:txBody>
                    <a:bodyPr/>
                    <a:lstStyle/>
                    <a:p>
                      <a:pPr algn="just">
                        <a:lnSpc>
                          <a:spcPct val="115000"/>
                        </a:lnSpc>
                        <a:spcAft>
                          <a:spcPts val="0"/>
                        </a:spcAft>
                      </a:pPr>
                      <a:r>
                        <a:rPr lang="pt-BR" sz="1200" dirty="0"/>
                        <a:t>Elaborar o regimento interno do conselho e outras normas de funcionamento.</a:t>
                      </a:r>
                      <a:endParaRPr lang="pt-BR" sz="1100" dirty="0">
                        <a:solidFill>
                          <a:schemeClr val="tx1">
                            <a:lumMod val="95000"/>
                            <a:lumOff val="5000"/>
                          </a:schemeClr>
                        </a:solidFill>
                        <a:latin typeface="Calibri"/>
                        <a:ea typeface="Calibri"/>
                        <a:cs typeface="Times New Roman"/>
                      </a:endParaRPr>
                    </a:p>
                  </a:txBody>
                  <a:tcPr marL="68580" marR="68580" marT="0" marB="0"/>
                </a:tc>
                <a:tc>
                  <a:txBody>
                    <a:bodyPr/>
                    <a:lstStyle/>
                    <a:p>
                      <a:pPr algn="just">
                        <a:lnSpc>
                          <a:spcPct val="115000"/>
                        </a:lnSpc>
                        <a:spcAft>
                          <a:spcPts val="0"/>
                        </a:spcAft>
                      </a:pPr>
                      <a:r>
                        <a:rPr lang="pt-BR" sz="1200" b="1" dirty="0"/>
                        <a:t>Os conselheiros devem se reunir e criar regras que digam como o conselho deve funcionar e o que cada conselheiro deve fazer. Assim, todos saberão como agir em uma rotina de trabalho.</a:t>
                      </a:r>
                      <a:endParaRPr lang="pt-BR" sz="1100" b="1" dirty="0">
                        <a:solidFill>
                          <a:schemeClr val="tx1">
                            <a:lumMod val="95000"/>
                            <a:lumOff val="5000"/>
                          </a:schemeClr>
                        </a:solidFill>
                        <a:latin typeface="Calibri"/>
                        <a:ea typeface="Calibri"/>
                        <a:cs typeface="Times New Roman"/>
                      </a:endParaRPr>
                    </a:p>
                  </a:txBody>
                  <a:tcPr marL="68580" marR="68580" marT="0" marB="0"/>
                </a:tc>
              </a:tr>
              <a:tr h="827570">
                <a:tc>
                  <a:txBody>
                    <a:bodyPr/>
                    <a:lstStyle/>
                    <a:p>
                      <a:pPr algn="just">
                        <a:lnSpc>
                          <a:spcPct val="115000"/>
                        </a:lnSpc>
                        <a:spcAft>
                          <a:spcPts val="0"/>
                        </a:spcAft>
                      </a:pPr>
                      <a:r>
                        <a:rPr lang="pt-BR" sz="1200"/>
                        <a:t>Discutir, elaborar e aprovar proposta de operacionalização das diretrizes aprovadas pelas conferências de saúde.</a:t>
                      </a:r>
                      <a:endParaRPr lang="pt-BR" sz="1100">
                        <a:solidFill>
                          <a:schemeClr val="tx1">
                            <a:lumMod val="95000"/>
                            <a:lumOff val="5000"/>
                          </a:schemeClr>
                        </a:solidFill>
                        <a:latin typeface="Calibri"/>
                        <a:ea typeface="Calibri"/>
                        <a:cs typeface="Times New Roman"/>
                      </a:endParaRPr>
                    </a:p>
                  </a:txBody>
                  <a:tcPr marL="68580" marR="68580" marT="0" marB="0"/>
                </a:tc>
                <a:tc>
                  <a:txBody>
                    <a:bodyPr/>
                    <a:lstStyle/>
                    <a:p>
                      <a:pPr algn="just">
                        <a:lnSpc>
                          <a:spcPct val="115000"/>
                        </a:lnSpc>
                        <a:spcAft>
                          <a:spcPts val="0"/>
                        </a:spcAft>
                      </a:pPr>
                      <a:r>
                        <a:rPr lang="pt-BR" sz="1200" b="1" dirty="0"/>
                        <a:t>Os conselheiros têm que chegar a um acordo de como colocar em prática o que foi estabelecido nas conferências de saúde e repassara posição do conselho para a Secretaria de Saúde.</a:t>
                      </a:r>
                      <a:endParaRPr lang="pt-BR" sz="1100" b="1" dirty="0">
                        <a:solidFill>
                          <a:schemeClr val="tx1">
                            <a:lumMod val="95000"/>
                            <a:lumOff val="5000"/>
                          </a:schemeClr>
                        </a:solidFill>
                        <a:latin typeface="Calibri"/>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3916705"/>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dirty="0"/>
                        <a:t>Competência dos conselhos de acordo com a Resolução – CNS 333/2003</a:t>
                      </a:r>
                      <a:endParaRPr lang="pt-BR" sz="1100"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1103427">
                <a:tc>
                  <a:txBody>
                    <a:bodyPr/>
                    <a:lstStyle/>
                    <a:p>
                      <a:pPr algn="just">
                        <a:lnSpc>
                          <a:spcPct val="115000"/>
                        </a:lnSpc>
                        <a:spcAft>
                          <a:spcPts val="0"/>
                        </a:spcAft>
                      </a:pPr>
                      <a:r>
                        <a:rPr lang="pt-BR" sz="1200" dirty="0"/>
                        <a:t>Atuar na formulação e no controle da execução da política de saúde, incluindo os seus aspectos econômicos e financeiros, e propor estratégias para a sua aplicação aos setores público e privado.</a:t>
                      </a:r>
                      <a:endParaRPr lang="pt-BR" sz="12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t>Os conselhos ajudam a criar a política de saúde. Além de acompanhar como o dinheiro da saúde está sendo gasto, os conselhos podem propor, com antecedência, como gostariam que os gastos com saúde acontecessem, tanto no setor público quanto no privado</a:t>
                      </a:r>
                      <a:r>
                        <a:rPr lang="pt-BR" sz="1200" b="1" dirty="0" smtClean="0"/>
                        <a:t>.</a:t>
                      </a:r>
                    </a:p>
                    <a:p>
                      <a:pPr algn="just">
                        <a:lnSpc>
                          <a:spcPct val="115000"/>
                        </a:lnSpc>
                        <a:spcAft>
                          <a:spcPts val="0"/>
                        </a:spcAft>
                      </a:pPr>
                      <a:endParaRPr lang="pt-BR" sz="1200" b="1" dirty="0">
                        <a:latin typeface="+mn-lt"/>
                        <a:ea typeface="Calibri"/>
                        <a:cs typeface="Times New Roman"/>
                      </a:endParaRPr>
                    </a:p>
                  </a:txBody>
                  <a:tcPr marL="68580" marR="68580" marT="0" marB="0"/>
                </a:tc>
              </a:tr>
              <a:tr h="1103427">
                <a:tc>
                  <a:txBody>
                    <a:bodyPr/>
                    <a:lstStyle/>
                    <a:p>
                      <a:pPr algn="just">
                        <a:lnSpc>
                          <a:spcPct val="115000"/>
                        </a:lnSpc>
                        <a:spcAft>
                          <a:spcPts val="0"/>
                        </a:spcAft>
                      </a:pPr>
                      <a:r>
                        <a:rPr lang="pt-BR" sz="1200"/>
                        <a:t>Definir diretrizes para elaboração dos Planos de Saúde e sobre eles deliberar, conforme as diversas situações epidemiológicas e a capacidade organizacional dos serviços.</a:t>
                      </a:r>
                      <a:endParaRPr lang="pt-BR" sz="120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t>Os conselhos de saúde definem a direção para a atuação dos gestores na saúde, considerando que os conselheiros devem ser pessoas que acompanham, de perto, como está a saúde da população e como estão os serviços oferecidos. Para orientar o Plano de Saúde, os conselheiros devem saber sobre as principais doenças da comunidade e suas causas e como estão sendo prestados os serviços de saúde da cidade ou do estado.</a:t>
                      </a:r>
                      <a:endParaRPr lang="pt-BR" sz="1200" b="1" dirty="0">
                        <a:latin typeface="+mn-lt"/>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3706393"/>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dirty="0"/>
                        <a:t>Competência dos conselhos de acordo com a Resolução – CNS 333/2003</a:t>
                      </a:r>
                      <a:endParaRPr lang="pt-BR" sz="1100"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827570">
                <a:tc>
                  <a:txBody>
                    <a:bodyPr/>
                    <a:lstStyle/>
                    <a:p>
                      <a:pPr algn="just">
                        <a:lnSpc>
                          <a:spcPct val="115000"/>
                        </a:lnSpc>
                        <a:spcAft>
                          <a:spcPts val="0"/>
                        </a:spcAft>
                      </a:pPr>
                      <a:r>
                        <a:rPr lang="pt-BR" sz="1200" dirty="0"/>
                        <a:t>Atuar na formulação e no controle da execução da política de saúde, incluindo os seus aspectos econômicos e financeiros, e propor estratégias para a sua aplicação aos setores público e privado.</a:t>
                      </a:r>
                      <a:endParaRPr lang="pt-BR" sz="12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t>Os conselhos ajudam a criar a política de saúde. Além de acompanhar como o dinheiro da saúde está sendo gasto, os conselhos podem propor, com antecedência, como gostariam que os gastos com saúde acontecessem, tanto no setor público quanto no privado</a:t>
                      </a:r>
                      <a:r>
                        <a:rPr lang="pt-BR" sz="1200" b="1" dirty="0" smtClean="0"/>
                        <a:t>.</a:t>
                      </a:r>
                    </a:p>
                    <a:p>
                      <a:pPr algn="just">
                        <a:lnSpc>
                          <a:spcPct val="115000"/>
                        </a:lnSpc>
                        <a:spcAft>
                          <a:spcPts val="0"/>
                        </a:spcAft>
                      </a:pPr>
                      <a:endParaRPr lang="pt-BR" sz="1200" b="1" dirty="0">
                        <a:latin typeface="+mn-lt"/>
                        <a:ea typeface="Calibri"/>
                        <a:cs typeface="Times New Roman"/>
                      </a:endParaRPr>
                    </a:p>
                  </a:txBody>
                  <a:tcPr marL="68580" marR="68580" marT="0" marB="0"/>
                </a:tc>
              </a:tr>
              <a:tr h="827570">
                <a:tc>
                  <a:txBody>
                    <a:bodyPr/>
                    <a:lstStyle/>
                    <a:p>
                      <a:pPr algn="just">
                        <a:lnSpc>
                          <a:spcPct val="115000"/>
                        </a:lnSpc>
                        <a:spcAft>
                          <a:spcPts val="0"/>
                        </a:spcAft>
                      </a:pPr>
                      <a:r>
                        <a:rPr lang="pt-BR" sz="1200" dirty="0">
                          <a:latin typeface="+mn-lt"/>
                          <a:ea typeface="Calibri"/>
                          <a:cs typeface="Times New Roman"/>
                        </a:rPr>
                        <a:t>Deliberar sobre os programas de saúde e aprovar projetos a serem encaminhados ao Poder Legislativo,propor a adoção de critérios definidores de qualidade e </a:t>
                      </a:r>
                      <a:r>
                        <a:rPr lang="pt-BR" sz="1200" dirty="0" err="1">
                          <a:latin typeface="+mn-lt"/>
                          <a:ea typeface="Calibri"/>
                          <a:cs typeface="Times New Roman"/>
                        </a:rPr>
                        <a:t>resolutividade</a:t>
                      </a:r>
                      <a:r>
                        <a:rPr lang="pt-BR" sz="1200" dirty="0">
                          <a:latin typeface="+mn-lt"/>
                          <a:ea typeface="Calibri"/>
                          <a:cs typeface="Times New Roman"/>
                        </a:rPr>
                        <a:t>, atualizando-os face ao processo de incorporação dos avanços científicos e tecnológicos na área da saúde.</a:t>
                      </a:r>
                      <a:endParaRPr lang="pt-BR" sz="11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Os conselhos de saúde podem enviar sugestões de leis sobre saúde para os vereadores ou deputados. Eles devem avaliar os programas de saúde do governo e dizer como as ações desses programas podem ser consideradas válidas e de qualidade para a população, considerando as melhorias na tecnologia de saúde (como remédios, terapias, equipamentos, materiais médicos etc.).</a:t>
                      </a:r>
                      <a:endParaRPr lang="pt-BR" sz="1100" b="1" dirty="0">
                        <a:latin typeface="+mn-lt"/>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3464877"/>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dirty="0"/>
                        <a:t>Competência dos conselhos de acordo com a Resolução – CNS 333/2003</a:t>
                      </a:r>
                      <a:endParaRPr lang="pt-BR" sz="1100"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827570">
                <a:tc>
                  <a:txBody>
                    <a:bodyPr/>
                    <a:lstStyle/>
                    <a:p>
                      <a:pPr algn="just">
                        <a:lnSpc>
                          <a:spcPct val="115000"/>
                        </a:lnSpc>
                        <a:spcAft>
                          <a:spcPts val="0"/>
                        </a:spcAft>
                      </a:pPr>
                      <a:r>
                        <a:rPr lang="pt-BR" sz="1200" dirty="0">
                          <a:latin typeface="+mn-lt"/>
                          <a:ea typeface="Calibri"/>
                          <a:cs typeface="Times New Roman"/>
                        </a:rPr>
                        <a:t>Estabelecer diretrizes e critérios operacionais relativos à localização e ao tipo de unidades prestadoras de serviços de saúde públicos e privados, no âmbito do SUS, tendo em vista o direito ao acesso universal às ações de promoção, proteção e recuperação da saúde em todos os níveis de complexidade dos serviços, sob a diretriz da hierarquização/regionalização da oferta e demanda de serviços, conforme o princípio da equidade</a:t>
                      </a:r>
                      <a:endParaRPr lang="pt-BR" sz="11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Os conselhos podem definir qual a melhor localização para determinada unidade de saúde, pública ou privada, conveniada ao SUS. Podem definir também se a unidade a ser colocada à disposição da população fará procedimentos mais simples ou mais complexos. Isso tudo considerando a necessidade da população daquela área e os princípios do SUS de atendimento a todos, de acordo com as particularidades de cada região</a:t>
                      </a:r>
                      <a:r>
                        <a:rPr lang="pt-BR" sz="1200" b="1" dirty="0" smtClean="0">
                          <a:latin typeface="+mn-lt"/>
                          <a:ea typeface="Calibri"/>
                          <a:cs typeface="Times New Roman"/>
                        </a:rPr>
                        <a:t>.</a:t>
                      </a:r>
                    </a:p>
                    <a:p>
                      <a:pPr algn="just">
                        <a:lnSpc>
                          <a:spcPct val="115000"/>
                        </a:lnSpc>
                        <a:spcAft>
                          <a:spcPts val="0"/>
                        </a:spcAft>
                      </a:pPr>
                      <a:endParaRPr lang="pt-BR" sz="1100" b="1" dirty="0">
                        <a:latin typeface="+mn-lt"/>
                        <a:ea typeface="Calibri"/>
                        <a:cs typeface="Times New Roman"/>
                      </a:endParaRPr>
                    </a:p>
                  </a:txBody>
                  <a:tcPr marL="68580" marR="68580" marT="0" marB="0"/>
                </a:tc>
              </a:tr>
              <a:tr h="827570">
                <a:tc>
                  <a:txBody>
                    <a:bodyPr/>
                    <a:lstStyle/>
                    <a:p>
                      <a:pPr algn="just">
                        <a:lnSpc>
                          <a:spcPct val="115000"/>
                        </a:lnSpc>
                        <a:spcAft>
                          <a:spcPts val="0"/>
                        </a:spcAft>
                      </a:pPr>
                      <a:r>
                        <a:rPr lang="pt-BR" sz="1200" dirty="0">
                          <a:latin typeface="+mn-lt"/>
                          <a:ea typeface="Calibri"/>
                          <a:cs typeface="Times New Roman"/>
                        </a:rPr>
                        <a:t>Avaliar, explicitando os critérios utilizados, a organização e o funcionamento do Sistema Único de Saúde (SUS).</a:t>
                      </a:r>
                      <a:endParaRPr lang="pt-BR" sz="11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Os conselhos devem verificar como está o SUS e, para isso, precisam deixar claro quais foram os critérios utilizados para tal verificação.</a:t>
                      </a:r>
                      <a:endParaRPr lang="pt-BR" sz="1100" b="1" dirty="0">
                        <a:latin typeface="+mn-lt"/>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3250717"/>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dirty="0"/>
                        <a:t>Competência dos conselhos de acordo com a Resolução – CNS 333/2003</a:t>
                      </a:r>
                      <a:endParaRPr lang="pt-BR" sz="1100"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827570">
                <a:tc>
                  <a:txBody>
                    <a:bodyPr/>
                    <a:lstStyle/>
                    <a:p>
                      <a:pPr algn="just">
                        <a:lnSpc>
                          <a:spcPct val="115000"/>
                        </a:lnSpc>
                        <a:spcAft>
                          <a:spcPts val="0"/>
                        </a:spcAft>
                      </a:pPr>
                      <a:r>
                        <a:rPr lang="pt-BR" sz="1200" dirty="0">
                          <a:latin typeface="+mn-lt"/>
                          <a:ea typeface="Calibri"/>
                          <a:cs typeface="Times New Roman"/>
                        </a:rPr>
                        <a:t>Avaliar e deliberar sobre contratos e convênios,conforme as diretrizes dos Planos de Saúde Nacional,Estaduais, do Distrito Federal e Municipais.</a:t>
                      </a:r>
                      <a:endParaRPr lang="pt-BR" sz="11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Os conselhos devem avaliar se os contratos e os convênios firmados para a saúde estão, de fato, dentro do que foi planejado e se estão sendo feitos corretamente</a:t>
                      </a:r>
                      <a:r>
                        <a:rPr lang="pt-BR" sz="1200" b="1" dirty="0" smtClean="0">
                          <a:latin typeface="+mn-lt"/>
                          <a:ea typeface="Calibri"/>
                          <a:cs typeface="Times New Roman"/>
                        </a:rPr>
                        <a:t>.</a:t>
                      </a:r>
                    </a:p>
                    <a:p>
                      <a:pPr algn="just">
                        <a:lnSpc>
                          <a:spcPct val="115000"/>
                        </a:lnSpc>
                        <a:spcAft>
                          <a:spcPts val="0"/>
                        </a:spcAft>
                      </a:pPr>
                      <a:endParaRPr lang="pt-BR" sz="1100" b="1" dirty="0">
                        <a:latin typeface="+mn-lt"/>
                        <a:ea typeface="Calibri"/>
                        <a:cs typeface="Times New Roman"/>
                      </a:endParaRPr>
                    </a:p>
                  </a:txBody>
                  <a:tcPr marL="68580" marR="68580" marT="0" marB="0"/>
                </a:tc>
              </a:tr>
              <a:tr h="827570">
                <a:tc>
                  <a:txBody>
                    <a:bodyPr/>
                    <a:lstStyle/>
                    <a:p>
                      <a:pPr algn="just">
                        <a:lnSpc>
                          <a:spcPct val="115000"/>
                        </a:lnSpc>
                        <a:spcAft>
                          <a:spcPts val="0"/>
                        </a:spcAft>
                      </a:pPr>
                      <a:r>
                        <a:rPr lang="pt-BR" sz="1200">
                          <a:latin typeface="+mn-lt"/>
                          <a:ea typeface="Calibri"/>
                          <a:cs typeface="Times New Roman"/>
                        </a:rPr>
                        <a:t>Aprovar a proposta orçamentária anual da saúde, tendo em vista as metas e prioridades estabelecidas na Lei de Diretrizes Orçamentárias (art. 195, § 2º da Constituição Federal), observado o princípio do processo de planejamento e orçamentação ascendentes (art. 36 da Lei no 8.080/90).</a:t>
                      </a:r>
                      <a:endParaRPr lang="pt-BR" sz="110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A lei anual relativa ao orçamento da saúde deve ser submetida à avaliação e à aprovação do conselho de saúde. Deve também estar de acordo com os outros instrumentos de planejamento, tais como o orçamento estadual e a lei orçamentária municipal. Para isso, o conselho de saúde pode contar com ajuda de profissionais especializados</a:t>
                      </a:r>
                      <a:r>
                        <a:rPr lang="pt-BR" sz="1200" b="1" dirty="0" smtClean="0">
                          <a:latin typeface="+mn-lt"/>
                          <a:ea typeface="Calibri"/>
                          <a:cs typeface="Times New Roman"/>
                        </a:rPr>
                        <a:t>.</a:t>
                      </a:r>
                    </a:p>
                    <a:p>
                      <a:pPr algn="just">
                        <a:lnSpc>
                          <a:spcPct val="115000"/>
                        </a:lnSpc>
                        <a:spcAft>
                          <a:spcPts val="0"/>
                        </a:spcAft>
                      </a:pPr>
                      <a:endParaRPr lang="pt-BR" sz="1100" b="1" dirty="0">
                        <a:latin typeface="+mn-lt"/>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3881653"/>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dirty="0"/>
                        <a:t>Competência dos conselhos de acordo com a Resolução – CNS 333/2003</a:t>
                      </a:r>
                      <a:endParaRPr lang="pt-BR" sz="1100"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827570">
                <a:tc>
                  <a:txBody>
                    <a:bodyPr/>
                    <a:lstStyle/>
                    <a:p>
                      <a:pPr algn="just">
                        <a:lnSpc>
                          <a:spcPct val="115000"/>
                        </a:lnSpc>
                        <a:spcAft>
                          <a:spcPts val="0"/>
                        </a:spcAft>
                      </a:pPr>
                      <a:r>
                        <a:rPr lang="pt-BR" sz="1200" dirty="0">
                          <a:latin typeface="+mn-lt"/>
                          <a:ea typeface="Calibri"/>
                          <a:cs typeface="Times New Roman"/>
                        </a:rPr>
                        <a:t>Propor critérios para programação e execução financeira e orçamentária dos Fundos de Saúde e acompanhar a movimentação e destinação dos recursos.</a:t>
                      </a:r>
                      <a:endParaRPr lang="pt-BR" sz="11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Os conselhos podem dar sugestões sobre como o dinheiro da saúde (especificamente o dinheiro transferido por meio de fundos) deve ser gasto e, ainda, devem acompanhar a movimentação e a aplicação desse dinheiro</a:t>
                      </a:r>
                      <a:r>
                        <a:rPr lang="pt-BR" sz="1200" b="1" dirty="0" smtClean="0">
                          <a:latin typeface="+mn-lt"/>
                          <a:ea typeface="Calibri"/>
                          <a:cs typeface="Times New Roman"/>
                        </a:rPr>
                        <a:t>.</a:t>
                      </a:r>
                    </a:p>
                    <a:p>
                      <a:pPr algn="just">
                        <a:lnSpc>
                          <a:spcPct val="115000"/>
                        </a:lnSpc>
                        <a:spcAft>
                          <a:spcPts val="0"/>
                        </a:spcAft>
                      </a:pPr>
                      <a:endParaRPr lang="pt-BR" sz="1100" b="1" dirty="0">
                        <a:latin typeface="+mn-lt"/>
                        <a:ea typeface="Calibri"/>
                        <a:cs typeface="Times New Roman"/>
                      </a:endParaRPr>
                    </a:p>
                  </a:txBody>
                  <a:tcPr marL="68580" marR="68580" marT="0" marB="0"/>
                </a:tc>
              </a:tr>
              <a:tr h="827570">
                <a:tc>
                  <a:txBody>
                    <a:bodyPr/>
                    <a:lstStyle/>
                    <a:p>
                      <a:pPr algn="just">
                        <a:lnSpc>
                          <a:spcPct val="115000"/>
                        </a:lnSpc>
                        <a:spcAft>
                          <a:spcPts val="0"/>
                        </a:spcAft>
                      </a:pPr>
                      <a:r>
                        <a:rPr lang="pt-BR" sz="1200">
                          <a:latin typeface="+mn-lt"/>
                          <a:ea typeface="Calibri"/>
                          <a:cs typeface="Times New Roman"/>
                        </a:rPr>
                        <a:t>Fiscalizar e controlar gastos e deliberar sobre critérios de movimentação de recursos da Saúde, incluindo o Fundo de Saúde e os transferidos e próprios do Município, Estado, Distrito Federal e da União.</a:t>
                      </a:r>
                      <a:endParaRPr lang="pt-BR" sz="110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Os conselheiros devem saber o que a Secretaria de Saúde está fazendo em relação à saúde (ações) e como ela está aplicando o dinheiro da saúde, tanto o dinheiro que é transferido por meio dos fundos quanto o dinheiro que vem para a saúde a partir do próprio orçamento dos estados, do DF, dos municípios e da União. Além de saber como esse dinheiro está sendo gasto, os conselheiros podem discutir sobre como ele pode ser movimentado</a:t>
                      </a:r>
                      <a:r>
                        <a:rPr lang="pt-BR" sz="1200" b="1" dirty="0" smtClean="0">
                          <a:latin typeface="+mn-lt"/>
                          <a:ea typeface="Calibri"/>
                          <a:cs typeface="Times New Roman"/>
                        </a:rPr>
                        <a:t>.</a:t>
                      </a:r>
                    </a:p>
                    <a:p>
                      <a:pPr algn="just">
                        <a:lnSpc>
                          <a:spcPct val="115000"/>
                        </a:lnSpc>
                        <a:spcAft>
                          <a:spcPts val="0"/>
                        </a:spcAft>
                      </a:pPr>
                      <a:endParaRPr lang="pt-BR" sz="1100" b="1" dirty="0">
                        <a:latin typeface="+mn-lt"/>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3671341"/>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dirty="0"/>
                        <a:t>Competência dos conselhos de acordo com a Resolução – CNS 333/2003</a:t>
                      </a:r>
                      <a:endParaRPr lang="pt-BR" sz="1100"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827570">
                <a:tc>
                  <a:txBody>
                    <a:bodyPr/>
                    <a:lstStyle/>
                    <a:p>
                      <a:pPr algn="just">
                        <a:lnSpc>
                          <a:spcPct val="115000"/>
                        </a:lnSpc>
                        <a:spcAft>
                          <a:spcPts val="0"/>
                        </a:spcAft>
                      </a:pPr>
                      <a:r>
                        <a:rPr lang="pt-BR" sz="1200" dirty="0">
                          <a:latin typeface="+mn-lt"/>
                          <a:ea typeface="Calibri"/>
                          <a:cs typeface="Times New Roman"/>
                        </a:rPr>
                        <a:t>Analisar, discutir e aprovar o relatório de gestão, coma prestação de contas e informações financeiras, repassadas em tempo hábil aos conselheiros,acompanhado do devido assessoramento.</a:t>
                      </a:r>
                      <a:endParaRPr lang="pt-BR" sz="11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Os gestores da saúde devem prestar contas de sua atuação ao conselho de saúde por meio, principalmente, do relatório de gestão. Esse relatório deve ser encaminhado ao conselho de saúde com antecedência, para que ele tenha tempo suficiente para avaliar as informações ali existentes. Para avaliar tais informações, o conselho pode contar com ajuda de pessoas capacitadas</a:t>
                      </a:r>
                      <a:r>
                        <a:rPr lang="pt-BR" sz="1200" b="1" dirty="0" smtClean="0">
                          <a:latin typeface="+mn-lt"/>
                          <a:ea typeface="Calibri"/>
                          <a:cs typeface="Times New Roman"/>
                        </a:rPr>
                        <a:t>.</a:t>
                      </a:r>
                    </a:p>
                    <a:p>
                      <a:pPr algn="just">
                        <a:lnSpc>
                          <a:spcPct val="115000"/>
                        </a:lnSpc>
                        <a:spcAft>
                          <a:spcPts val="0"/>
                        </a:spcAft>
                      </a:pPr>
                      <a:endParaRPr lang="pt-BR" sz="1100" dirty="0">
                        <a:latin typeface="+mn-lt"/>
                        <a:ea typeface="Calibri"/>
                        <a:cs typeface="Times New Roman"/>
                      </a:endParaRPr>
                    </a:p>
                  </a:txBody>
                  <a:tcPr marL="68580" marR="68580" marT="0" marB="0"/>
                </a:tc>
              </a:tr>
              <a:tr h="827570">
                <a:tc>
                  <a:txBody>
                    <a:bodyPr/>
                    <a:lstStyle/>
                    <a:p>
                      <a:pPr algn="just">
                        <a:lnSpc>
                          <a:spcPct val="115000"/>
                        </a:lnSpc>
                        <a:spcAft>
                          <a:spcPts val="0"/>
                        </a:spcAft>
                      </a:pPr>
                      <a:r>
                        <a:rPr lang="pt-BR" sz="1200">
                          <a:latin typeface="+mn-lt"/>
                          <a:ea typeface="Calibri"/>
                          <a:cs typeface="Times New Roman"/>
                        </a:rPr>
                        <a:t>Fiscalizar e acompanhar o desenvolvimento das ações e dos serviços de saúde e encaminhar os indícios de denúncias aos respectivos órgãos,conforme legislação vigente.</a:t>
                      </a:r>
                      <a:endParaRPr lang="pt-BR" sz="110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 conselho, ao ver como estão as ações e os serviços de saúde, pode, se houver necessidade, encaminhar denúncias a outros órgãos, tais como: </a:t>
                      </a:r>
                      <a:r>
                        <a:rPr lang="pt-BR" sz="1200" b="1" dirty="0">
                          <a:solidFill>
                            <a:srgbClr val="FF0000"/>
                          </a:solidFill>
                          <a:latin typeface="+mn-lt"/>
                          <a:ea typeface="Calibri"/>
                          <a:cs typeface="Times New Roman"/>
                        </a:rPr>
                        <a:t>TCU, CGU, Ministério Público, Tribunais de Contas dos Estados etc</a:t>
                      </a:r>
                      <a:r>
                        <a:rPr lang="pt-BR" sz="1200" b="1" dirty="0" smtClean="0">
                          <a:solidFill>
                            <a:srgbClr val="FF0000"/>
                          </a:solidFill>
                          <a:latin typeface="+mn-lt"/>
                          <a:ea typeface="Calibri"/>
                          <a:cs typeface="Times New Roman"/>
                        </a:rPr>
                        <a:t>.</a:t>
                      </a:r>
                    </a:p>
                    <a:p>
                      <a:pPr algn="just">
                        <a:lnSpc>
                          <a:spcPct val="115000"/>
                        </a:lnSpc>
                        <a:spcAft>
                          <a:spcPts val="0"/>
                        </a:spcAft>
                      </a:pPr>
                      <a:endParaRPr lang="pt-BR" sz="1100" dirty="0">
                        <a:latin typeface="+mn-lt"/>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642938" y="1643062"/>
          <a:ext cx="8177534" cy="4302277"/>
        </p:xfrm>
        <a:graphic>
          <a:graphicData uri="http://schemas.openxmlformats.org/drawingml/2006/table">
            <a:tbl>
              <a:tblPr firstRow="1" bandRow="1">
                <a:tableStyleId>{21E4AEA4-8DFA-4A89-87EB-49C32662AFE0}</a:tableStyleId>
              </a:tblPr>
              <a:tblGrid>
                <a:gridCol w="4088767"/>
                <a:gridCol w="4088767"/>
              </a:tblGrid>
              <a:tr h="551713">
                <a:tc>
                  <a:txBody>
                    <a:bodyPr/>
                    <a:lstStyle/>
                    <a:p>
                      <a:pPr algn="just">
                        <a:lnSpc>
                          <a:spcPct val="115000"/>
                        </a:lnSpc>
                        <a:spcAft>
                          <a:spcPts val="0"/>
                        </a:spcAft>
                      </a:pPr>
                      <a:r>
                        <a:rPr lang="pt-BR" sz="1200" dirty="0"/>
                        <a:t>Competência dos conselhos de acordo com a Resolução – CNS 333/2003</a:t>
                      </a:r>
                      <a:endParaRPr lang="pt-BR" sz="1100" dirty="0">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t>Em outras palavras...</a:t>
                      </a:r>
                      <a:endParaRPr lang="pt-BR" sz="1100" dirty="0">
                        <a:latin typeface="Calibri"/>
                        <a:ea typeface="Calibri"/>
                        <a:cs typeface="Times New Roman"/>
                      </a:endParaRPr>
                    </a:p>
                  </a:txBody>
                  <a:tcPr marL="68580" marR="68580" marT="0" marB="0"/>
                </a:tc>
              </a:tr>
              <a:tr h="827570">
                <a:tc>
                  <a:txBody>
                    <a:bodyPr/>
                    <a:lstStyle/>
                    <a:p>
                      <a:pPr algn="just">
                        <a:lnSpc>
                          <a:spcPct val="115000"/>
                        </a:lnSpc>
                        <a:spcAft>
                          <a:spcPts val="0"/>
                        </a:spcAft>
                        <a:tabLst>
                          <a:tab pos="2181225" algn="l"/>
                        </a:tabLst>
                      </a:pPr>
                      <a:r>
                        <a:rPr lang="pt-BR" sz="1200" dirty="0" smtClean="0">
                          <a:latin typeface="+mn-lt"/>
                          <a:ea typeface="Calibri"/>
                          <a:cs typeface="Times New Roman"/>
                        </a:rPr>
                        <a:t>Examinar </a:t>
                      </a:r>
                      <a:r>
                        <a:rPr lang="pt-BR" sz="1200" dirty="0">
                          <a:latin typeface="+mn-lt"/>
                          <a:ea typeface="Calibri"/>
                          <a:cs typeface="Times New Roman"/>
                        </a:rPr>
                        <a:t>propostas e denúncias de indícios de irregularidades, responder no seu âmbito a consultas sobre assuntos pertinentes às ações e aos serviços de saúde, bem como apreciar recursos a respeito de deliberações do conselho, nas suas respectivas instâncias.</a:t>
                      </a:r>
                      <a:endParaRPr lang="pt-BR" sz="1100" dirty="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 conselho pode, por iniciativa própria, examinar as denúncias que chegarem a ele e, se for o caso, encaminhar aos órgãos responsáveis. Também pode responder a dúvidas sobre assuntos relacionados à saúde em sua esfera de atuação. Se alguém ou alguma entidade se sentir prejudicada por uma decisão do conselho e entrar com um recurso contra ele, o próprio conselho pode analisá-lo</a:t>
                      </a:r>
                      <a:r>
                        <a:rPr lang="pt-BR" sz="1200" b="1" dirty="0" smtClean="0">
                          <a:latin typeface="+mn-lt"/>
                          <a:ea typeface="Calibri"/>
                          <a:cs typeface="Times New Roman"/>
                        </a:rPr>
                        <a:t>.</a:t>
                      </a:r>
                    </a:p>
                    <a:p>
                      <a:pPr algn="just">
                        <a:lnSpc>
                          <a:spcPct val="115000"/>
                        </a:lnSpc>
                        <a:spcAft>
                          <a:spcPts val="0"/>
                        </a:spcAft>
                      </a:pPr>
                      <a:endParaRPr lang="pt-BR" sz="1100" dirty="0">
                        <a:latin typeface="+mn-lt"/>
                        <a:ea typeface="Calibri"/>
                        <a:cs typeface="Times New Roman"/>
                      </a:endParaRPr>
                    </a:p>
                  </a:txBody>
                  <a:tcPr marL="68580" marR="68580" marT="0" marB="0"/>
                </a:tc>
              </a:tr>
              <a:tr h="827570">
                <a:tc>
                  <a:txBody>
                    <a:bodyPr/>
                    <a:lstStyle/>
                    <a:p>
                      <a:pPr algn="just">
                        <a:lnSpc>
                          <a:spcPct val="115000"/>
                        </a:lnSpc>
                        <a:spcAft>
                          <a:spcPts val="0"/>
                        </a:spcAft>
                      </a:pPr>
                      <a:r>
                        <a:rPr lang="pt-BR" sz="1200">
                          <a:latin typeface="+mn-lt"/>
                          <a:ea typeface="Calibri"/>
                          <a:cs typeface="Times New Roman"/>
                        </a:rPr>
                        <a:t>Estabelecer critérios para a determinação de periodicidade das conferências de saúde, propor sua convocação, estruturar a comissão organizadora, submeter o respectivo regimento e programa ao Pleno do conselho de saúde correspondente, explicitando deveres e papéis dos conselheiros nas pré-conferências e conferências de saúde.</a:t>
                      </a:r>
                      <a:endParaRPr lang="pt-BR" sz="1100">
                        <a:latin typeface="+mn-lt"/>
                        <a:ea typeface="Calibri"/>
                        <a:cs typeface="Times New Roman"/>
                      </a:endParaRPr>
                    </a:p>
                  </a:txBody>
                  <a:tcPr marL="68580" marR="68580" marT="0" marB="0"/>
                </a:tc>
                <a:tc>
                  <a:txBody>
                    <a:bodyPr/>
                    <a:lstStyle/>
                    <a:p>
                      <a:pPr algn="just">
                        <a:lnSpc>
                          <a:spcPct val="115000"/>
                        </a:lnSpc>
                        <a:spcAft>
                          <a:spcPts val="0"/>
                        </a:spcAft>
                      </a:pPr>
                      <a:r>
                        <a:rPr lang="pt-BR" sz="1200" b="1" dirty="0">
                          <a:latin typeface="+mn-lt"/>
                          <a:ea typeface="Calibri"/>
                          <a:cs typeface="Times New Roman"/>
                        </a:rPr>
                        <a:t>O conselho de saúde deve planejar as Conferências de Saúde:de quanto em quanto tempo elas ocorrerão, quem serão os responsáveis por sua organização, como elas ocorrerão, o que os conselheiros devem fazer nas pré-conferências e nas conferências de saúde. O conselho deve também sugerir à Secretaria de Saúde que convoque os participantes para a conferência</a:t>
                      </a:r>
                      <a:r>
                        <a:rPr lang="pt-BR" sz="1200" b="1" dirty="0" smtClean="0">
                          <a:latin typeface="+mn-lt"/>
                          <a:ea typeface="Calibri"/>
                          <a:cs typeface="Times New Roman"/>
                        </a:rPr>
                        <a:t>.</a:t>
                      </a:r>
                    </a:p>
                    <a:p>
                      <a:pPr algn="just">
                        <a:lnSpc>
                          <a:spcPct val="115000"/>
                        </a:lnSpc>
                        <a:spcAft>
                          <a:spcPts val="0"/>
                        </a:spcAft>
                      </a:pPr>
                      <a:endParaRPr lang="pt-BR" sz="1100" dirty="0">
                        <a:latin typeface="+mn-lt"/>
                        <a:ea typeface="Calibri"/>
                        <a:cs typeface="Times New Roman"/>
                      </a:endParaRPr>
                    </a:p>
                  </a:txBody>
                  <a:tcPr marL="68580" marR="68580" marT="0" marB="0"/>
                </a:tc>
              </a:tr>
            </a:tbl>
          </a:graphicData>
        </a:graphic>
      </p:graphicFrame>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COMPETÊNCIAS DO CONSELHO DE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CONSELHO DE SAÚDE</a:t>
            </a:r>
            <a:endParaRPr lang="pt-BR" dirty="0">
              <a:solidFill>
                <a:srgbClr val="006600"/>
              </a:solidFill>
            </a:endParaRPr>
          </a:p>
        </p:txBody>
      </p:sp>
      <p:sp>
        <p:nvSpPr>
          <p:cNvPr id="5" name="Espaço Reservado para Conteúdo 4"/>
          <p:cNvSpPr>
            <a:spLocks noGrp="1"/>
          </p:cNvSpPr>
          <p:nvPr>
            <p:ph idx="1"/>
          </p:nvPr>
        </p:nvSpPr>
        <p:spPr/>
        <p:txBody>
          <a:bodyPr/>
          <a:lstStyle/>
          <a:p>
            <a:pPr algn="just">
              <a:buNone/>
            </a:pPr>
            <a:r>
              <a:rPr lang="pt-BR" b="1" dirty="0" smtClean="0">
                <a:solidFill>
                  <a:schemeClr val="accent6">
                    <a:lumMod val="75000"/>
                  </a:schemeClr>
                </a:solidFill>
              </a:rPr>
              <a:t>	</a:t>
            </a:r>
            <a:r>
              <a:rPr lang="pt-BR" sz="2400" b="1" dirty="0" smtClean="0">
                <a:solidFill>
                  <a:schemeClr val="accent6">
                    <a:lumMod val="75000"/>
                  </a:schemeClr>
                </a:solidFill>
              </a:rPr>
              <a:t>É IMPORTANTE LEMBRAR QUE OS CONSELHEIROS DE SAÚDE TÊM O PAPEL FUNDAMENTAL DE ACOMPANHAR, DE PERTO, COMO ESTÁ A SAÚDE DA POPULAÇÃO E A QUALIDADE DOS SERVIÇOS OFERECIDOS. ISSO </a:t>
            </a:r>
            <a:r>
              <a:rPr lang="pt-BR" sz="2400" b="1" dirty="0" smtClean="0">
                <a:solidFill>
                  <a:srgbClr val="FF0000"/>
                </a:solidFill>
              </a:rPr>
              <a:t>ACONTECE PORQUE O CONSELHEIRO PODE CHEGAR ONDE, MUITAS VEZES, OS GESTORES OU OUTRAS AUTORIDADES NÃO PODEM IR</a:t>
            </a:r>
            <a:r>
              <a:rPr lang="pt-BR" sz="2400" b="1" dirty="0" smtClean="0">
                <a:solidFill>
                  <a:schemeClr val="accent6">
                    <a:lumMod val="75000"/>
                  </a:schemeClr>
                </a:solidFill>
              </a:rPr>
              <a:t>.</a:t>
            </a:r>
          </a:p>
          <a:p>
            <a:pPr>
              <a:buNone/>
            </a:pPr>
            <a:endParaRPr lang="pt-B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rgbClr val="002060"/>
                </a:solidFill>
              </a:rPr>
              <a:t>A Constituição definiu que </a:t>
            </a:r>
            <a:r>
              <a:rPr lang="pt-BR" sz="2400" b="1" dirty="0" smtClean="0">
                <a:solidFill>
                  <a:srgbClr val="FF0000"/>
                </a:solidFill>
              </a:rPr>
              <a:t>a saúde é direito de todos e dever do Estado</a:t>
            </a:r>
            <a:r>
              <a:rPr lang="pt-BR" sz="2400" dirty="0" smtClean="0">
                <a:solidFill>
                  <a:srgbClr val="002060"/>
                </a:solidFill>
              </a:rPr>
              <a:t> (art. 196 a 200, da CF/88). </a:t>
            </a:r>
          </a:p>
          <a:p>
            <a:pPr algn="just"/>
            <a:endParaRPr lang="pt-BR" sz="2400" dirty="0" smtClean="0">
              <a:solidFill>
                <a:srgbClr val="002060"/>
              </a:solidFill>
            </a:endParaRPr>
          </a:p>
          <a:p>
            <a:pPr algn="just"/>
            <a:endParaRPr lang="pt-BR" sz="2400" dirty="0" smtClean="0">
              <a:solidFill>
                <a:srgbClr val="002060"/>
              </a:solidFill>
            </a:endParaRPr>
          </a:p>
          <a:p>
            <a:pPr algn="just"/>
            <a:r>
              <a:rPr lang="pt-BR" sz="2400" dirty="0" smtClean="0">
                <a:solidFill>
                  <a:srgbClr val="002060"/>
                </a:solidFill>
              </a:rPr>
              <a:t>Determinou que </a:t>
            </a:r>
            <a:r>
              <a:rPr lang="pt-BR" sz="2400" b="1" dirty="0" smtClean="0">
                <a:solidFill>
                  <a:srgbClr val="FF0000"/>
                </a:solidFill>
              </a:rPr>
              <a:t>o Estado deve prover saúde à população</a:t>
            </a:r>
            <a:r>
              <a:rPr lang="pt-BR" sz="2400" dirty="0" smtClean="0">
                <a:solidFill>
                  <a:srgbClr val="002060"/>
                </a:solidFill>
              </a:rPr>
              <a:t>. </a:t>
            </a:r>
          </a:p>
          <a:p>
            <a:pPr algn="just"/>
            <a:endParaRPr lang="pt-BR" sz="2400" dirty="0" smtClean="0">
              <a:solidFill>
                <a:srgbClr val="002060"/>
              </a:solidFill>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QUE A CONSTITUIÇÃO FEDERAL DIZ SOBRE A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CARTILHA SOBRE CONSELHO DE SAÚDE</a:t>
            </a:r>
            <a:br>
              <a:rPr lang="pt-BR" b="1" i="1" dirty="0" smtClean="0">
                <a:solidFill>
                  <a:srgbClr val="006600"/>
                </a:solidFill>
              </a:rPr>
            </a:br>
            <a:r>
              <a:rPr lang="pt-BR" b="1" i="1" dirty="0" smtClean="0">
                <a:solidFill>
                  <a:srgbClr val="FF0000"/>
                </a:solidFill>
              </a:rPr>
              <a:t>(</a:t>
            </a:r>
            <a:r>
              <a:rPr lang="pt-BR" sz="1800" b="1" i="1" dirty="0" smtClean="0">
                <a:solidFill>
                  <a:srgbClr val="FF0000"/>
                </a:solidFill>
              </a:rPr>
              <a:t>http://portal2.tcu.gov.br/portal/page/portal/TCU/publicacoes_institucionais/publicacoes?perspectiva=501649)</a:t>
            </a:r>
            <a:endParaRPr lang="pt-BR" sz="1800"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2555776" y="1700808"/>
            <a:ext cx="3551606" cy="453650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ctr">
              <a:spcBef>
                <a:spcPts val="0"/>
              </a:spcBef>
              <a:spcAft>
                <a:spcPts val="1800"/>
              </a:spcAft>
              <a:buNone/>
            </a:pPr>
            <a:r>
              <a:rPr lang="pt-BR" sz="2800" dirty="0" smtClean="0">
                <a:solidFill>
                  <a:schemeClr val="accent6">
                    <a:lumMod val="75000"/>
                  </a:schemeClr>
                </a:solidFill>
                <a:latin typeface="Calibri" pitchFamily="34" charset="0"/>
              </a:rPr>
              <a:t>Auditor </a:t>
            </a:r>
            <a:r>
              <a:rPr lang="pt-BR" sz="2800" b="1" dirty="0" smtClean="0">
                <a:solidFill>
                  <a:schemeClr val="accent6">
                    <a:lumMod val="75000"/>
                  </a:schemeClr>
                </a:solidFill>
                <a:latin typeface="Calibri" pitchFamily="34" charset="0"/>
              </a:rPr>
              <a:t>Jorge Luiz de Moraes Fonseca</a:t>
            </a:r>
          </a:p>
          <a:p>
            <a:pPr algn="ctr">
              <a:spcBef>
                <a:spcPts val="0"/>
              </a:spcBef>
              <a:spcAft>
                <a:spcPts val="1800"/>
              </a:spcAft>
              <a:buNone/>
            </a:pPr>
            <a:r>
              <a:rPr lang="pt-BR" sz="2000" dirty="0" smtClean="0">
                <a:solidFill>
                  <a:schemeClr val="accent6">
                    <a:lumMod val="75000"/>
                  </a:schemeClr>
                </a:solidFill>
                <a:latin typeface="Calibri" pitchFamily="34" charset="0"/>
              </a:rPr>
              <a:t>(Assessoria)</a:t>
            </a:r>
          </a:p>
          <a:p>
            <a:pPr algn="ctr">
              <a:spcBef>
                <a:spcPts val="0"/>
              </a:spcBef>
              <a:spcAft>
                <a:spcPts val="1800"/>
              </a:spcAft>
              <a:buNone/>
            </a:pPr>
            <a:endParaRPr lang="pt-BR" sz="1050" dirty="0" smtClean="0">
              <a:solidFill>
                <a:schemeClr val="accent6">
                  <a:lumMod val="75000"/>
                </a:schemeClr>
              </a:solidFill>
              <a:latin typeface="Calibri" pitchFamily="34" charset="0"/>
            </a:endParaRPr>
          </a:p>
          <a:p>
            <a:pPr algn="ctr">
              <a:spcBef>
                <a:spcPts val="0"/>
              </a:spcBef>
              <a:spcAft>
                <a:spcPts val="1800"/>
              </a:spcAft>
              <a:buNone/>
            </a:pPr>
            <a:r>
              <a:rPr lang="pt-BR" sz="2800" dirty="0" smtClean="0">
                <a:solidFill>
                  <a:schemeClr val="accent6">
                    <a:lumMod val="75000"/>
                  </a:schemeClr>
                </a:solidFill>
                <a:latin typeface="Calibri" pitchFamily="34" charset="0"/>
              </a:rPr>
              <a:t>Secretaria de Controle Externo do TCU na Paraíba</a:t>
            </a:r>
          </a:p>
          <a:p>
            <a:pPr algn="ctr">
              <a:spcBef>
                <a:spcPts val="0"/>
              </a:spcBef>
              <a:spcAft>
                <a:spcPts val="1800"/>
              </a:spcAft>
              <a:buNone/>
            </a:pPr>
            <a:r>
              <a:rPr lang="pt-BR" sz="2800" dirty="0" err="1" smtClean="0">
                <a:solidFill>
                  <a:schemeClr val="accent6">
                    <a:lumMod val="75000"/>
                  </a:schemeClr>
                </a:solidFill>
                <a:latin typeface="Calibri" pitchFamily="34" charset="0"/>
              </a:rPr>
              <a:t>Secex</a:t>
            </a:r>
            <a:r>
              <a:rPr lang="pt-BR" sz="2800" dirty="0" smtClean="0">
                <a:solidFill>
                  <a:schemeClr val="accent6">
                    <a:lumMod val="75000"/>
                  </a:schemeClr>
                </a:solidFill>
                <a:latin typeface="Calibri" pitchFamily="34" charset="0"/>
              </a:rPr>
              <a:t>/PB</a:t>
            </a:r>
          </a:p>
          <a:p>
            <a:pPr algn="ctr">
              <a:spcBef>
                <a:spcPts val="0"/>
              </a:spcBef>
              <a:spcAft>
                <a:spcPts val="1800"/>
              </a:spcAft>
              <a:buNone/>
            </a:pPr>
            <a:endParaRPr lang="pt-BR" sz="1050" dirty="0" smtClean="0">
              <a:solidFill>
                <a:schemeClr val="accent6">
                  <a:lumMod val="75000"/>
                </a:schemeClr>
              </a:solidFill>
              <a:latin typeface="Calibri" pitchFamily="34" charset="0"/>
            </a:endParaRPr>
          </a:p>
          <a:p>
            <a:pPr algn="ctr">
              <a:spcBef>
                <a:spcPts val="0"/>
              </a:spcBef>
              <a:spcAft>
                <a:spcPts val="1800"/>
              </a:spcAft>
              <a:buNone/>
            </a:pPr>
            <a:r>
              <a:rPr lang="pt-BR" sz="2000" dirty="0" smtClean="0">
                <a:solidFill>
                  <a:schemeClr val="accent6">
                    <a:lumMod val="75000"/>
                  </a:schemeClr>
                </a:solidFill>
                <a:latin typeface="Calibri" pitchFamily="34" charset="0"/>
              </a:rPr>
              <a:t>Telefone: (83) 3533-4075</a:t>
            </a:r>
          </a:p>
          <a:p>
            <a:pPr algn="ctr">
              <a:spcBef>
                <a:spcPts val="0"/>
              </a:spcBef>
              <a:spcAft>
                <a:spcPts val="1800"/>
              </a:spcAft>
              <a:buNone/>
            </a:pPr>
            <a:r>
              <a:rPr lang="pt-BR" sz="2000" dirty="0" smtClean="0">
                <a:solidFill>
                  <a:schemeClr val="accent6">
                    <a:lumMod val="75000"/>
                  </a:schemeClr>
                </a:solidFill>
                <a:latin typeface="Calibri" pitchFamily="34" charset="0"/>
              </a:rPr>
              <a:t>E-mail: jorgelm@tcu.gov.br</a:t>
            </a:r>
          </a:p>
          <a:p>
            <a:endParaRPr lang="pt-BR" sz="1800" dirty="0" smtClean="0">
              <a:solidFill>
                <a:schemeClr val="tx1"/>
              </a:solidFill>
              <a:latin typeface="Calibri" pitchFamily="34" charset="0"/>
            </a:endParaRPr>
          </a:p>
          <a:p>
            <a:endParaRPr lang="pt-BR" sz="1800" dirty="0">
              <a:solidFill>
                <a:schemeClr val="tx1"/>
              </a:solidFill>
              <a:latin typeface="Calibri" pitchFamily="34" charset="0"/>
            </a:endParaRPr>
          </a:p>
        </p:txBody>
      </p:sp>
      <p:sp>
        <p:nvSpPr>
          <p:cNvPr id="6" name="Título 1"/>
          <p:cNvSpPr>
            <a:spLocks noGrp="1"/>
          </p:cNvSpPr>
          <p:nvPr>
            <p:ph type="title"/>
          </p:nvPr>
        </p:nvSpPr>
        <p:spPr>
          <a:xfrm>
            <a:off x="428596" y="214290"/>
            <a:ext cx="8320116" cy="1143008"/>
          </a:xfrm>
        </p:spPr>
        <p:txBody>
          <a:bodyPr>
            <a:noAutofit/>
          </a:bodyPr>
          <a:lstStyle/>
          <a:p>
            <a:pPr lvl="0" algn="ctr"/>
            <a:r>
              <a:rPr lang="pt-BR" sz="3200" b="1" dirty="0" smtClean="0">
                <a:solidFill>
                  <a:srgbClr val="006600"/>
                </a:solidFill>
                <a:latin typeface="Calibri" pitchFamily="34" charset="0"/>
              </a:rPr>
              <a:t>CONTATO</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rgbClr val="002060"/>
                </a:solidFill>
              </a:rPr>
              <a:t>A </a:t>
            </a:r>
            <a:r>
              <a:rPr lang="pt-BR" sz="2400" b="1" dirty="0" smtClean="0">
                <a:solidFill>
                  <a:srgbClr val="FF0000"/>
                </a:solidFill>
              </a:rPr>
              <a:t>Constituição prevê a participação da comunidade </a:t>
            </a:r>
            <a:r>
              <a:rPr lang="pt-BR" sz="2400" dirty="0" smtClean="0">
                <a:solidFill>
                  <a:srgbClr val="002060"/>
                </a:solidFill>
              </a:rPr>
              <a:t>nas ações e serviços públicos de saúde (art. 198, III, CF/88).</a:t>
            </a:r>
          </a:p>
          <a:p>
            <a:pPr algn="just"/>
            <a:endParaRPr lang="pt-BR" sz="2400" dirty="0" smtClean="0">
              <a:solidFill>
                <a:srgbClr val="002060"/>
              </a:solidFill>
            </a:endParaRPr>
          </a:p>
          <a:p>
            <a:pPr algn="just"/>
            <a:r>
              <a:rPr lang="pt-BR" sz="2400" dirty="0" smtClean="0">
                <a:solidFill>
                  <a:srgbClr val="002060"/>
                </a:solidFill>
              </a:rPr>
              <a:t>A Constituição também estabeleceu que as ações e os serviços públicos de saúde a serem prestados à população devem ocorrer por </a:t>
            </a:r>
            <a:r>
              <a:rPr lang="pt-BR" sz="2400" b="1" dirty="0" smtClean="0">
                <a:solidFill>
                  <a:srgbClr val="FF0000"/>
                </a:solidFill>
              </a:rPr>
              <a:t>meio do SUS</a:t>
            </a:r>
            <a:r>
              <a:rPr lang="pt-BR" sz="2400" dirty="0" smtClean="0">
                <a:solidFill>
                  <a:srgbClr val="002060"/>
                </a:solidFill>
              </a:rPr>
              <a:t>. </a:t>
            </a:r>
          </a:p>
          <a:p>
            <a:pPr lvl="0">
              <a:buFont typeface="Arial" pitchFamily="34" charset="0"/>
              <a:buChar char="•"/>
            </a:pPr>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QUE A CONSTITUIÇÃO FEDERAL DIZ SOBRE A SAÚDE?</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dirty="0" smtClean="0">
                <a:solidFill>
                  <a:srgbClr val="002060"/>
                </a:solidFill>
              </a:rPr>
              <a:t>Sistema que coordena as ações voltadas para o cuidado com </a:t>
            </a:r>
            <a:r>
              <a:rPr lang="pt-BR" sz="2400" b="1" dirty="0" smtClean="0">
                <a:solidFill>
                  <a:srgbClr val="FF0000"/>
                </a:solidFill>
              </a:rPr>
              <a:t>a saúde da população brasileira</a:t>
            </a:r>
            <a:r>
              <a:rPr lang="pt-BR" sz="2400" dirty="0" smtClean="0">
                <a:solidFill>
                  <a:srgbClr val="002060"/>
                </a:solidFill>
              </a:rPr>
              <a:t>. </a:t>
            </a:r>
          </a:p>
          <a:p>
            <a:pPr algn="just"/>
            <a:endParaRPr lang="pt-BR" sz="2400" dirty="0" smtClean="0">
              <a:solidFill>
                <a:srgbClr val="002060"/>
              </a:solidFill>
            </a:endParaRPr>
          </a:p>
          <a:p>
            <a:pPr algn="just"/>
            <a:r>
              <a:rPr lang="pt-BR" sz="2400" dirty="0" smtClean="0">
                <a:solidFill>
                  <a:srgbClr val="002060"/>
                </a:solidFill>
              </a:rPr>
              <a:t>A função do SUS </a:t>
            </a:r>
            <a:r>
              <a:rPr lang="pt-BR" sz="2400" b="1" dirty="0" smtClean="0">
                <a:solidFill>
                  <a:srgbClr val="FF0000"/>
                </a:solidFill>
              </a:rPr>
              <a:t>é garantir acesso integral, universal e igualitário à população brasileira</a:t>
            </a:r>
            <a:r>
              <a:rPr lang="pt-BR" sz="2400" dirty="0" smtClean="0">
                <a:solidFill>
                  <a:srgbClr val="002060"/>
                </a:solidFill>
              </a:rPr>
              <a:t>, do simples atendimento ambulatorial aos transplantes de órgãos</a:t>
            </a:r>
            <a:r>
              <a:rPr lang="pt-BR" sz="2400" dirty="0" smtClean="0"/>
              <a:t>.</a:t>
            </a:r>
          </a:p>
          <a:p>
            <a:pPr lvl="0">
              <a:buFont typeface="Arial" pitchFamily="34" charset="0"/>
              <a:buChar char="•"/>
            </a:pPr>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O QUE É O SUS?</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b="1" dirty="0" smtClean="0">
                <a:solidFill>
                  <a:srgbClr val="FF0000"/>
                </a:solidFill>
              </a:rPr>
              <a:t>Acesso integral</a:t>
            </a:r>
            <a:r>
              <a:rPr lang="pt-BR" sz="2400" b="1" dirty="0" smtClean="0">
                <a:solidFill>
                  <a:schemeClr val="accent6">
                    <a:lumMod val="75000"/>
                  </a:schemeClr>
                </a:solidFill>
              </a:rPr>
              <a:t>: </a:t>
            </a:r>
            <a:r>
              <a:rPr lang="pt-BR" sz="2400" dirty="0" smtClean="0">
                <a:solidFill>
                  <a:schemeClr val="accent6">
                    <a:lumMod val="75000"/>
                  </a:schemeClr>
                </a:solidFill>
              </a:rPr>
              <a:t>tratamento adequado para o problema de cada indivíduo, considerando a saúde como um estado completo de bem-estar físico, mental e social dos indivíduos.</a:t>
            </a:r>
          </a:p>
          <a:p>
            <a:pPr algn="just"/>
            <a:endParaRPr lang="pt-BR" sz="2400" dirty="0" smtClean="0">
              <a:solidFill>
                <a:schemeClr val="accent6">
                  <a:lumMod val="75000"/>
                </a:schemeClr>
              </a:solidFill>
            </a:endParaRPr>
          </a:p>
          <a:p>
            <a:pPr algn="just"/>
            <a:r>
              <a:rPr lang="pt-BR" sz="2400" b="1" dirty="0" smtClean="0">
                <a:solidFill>
                  <a:srgbClr val="FF0000"/>
                </a:solidFill>
              </a:rPr>
              <a:t>Acesso universal</a:t>
            </a:r>
            <a:r>
              <a:rPr lang="pt-BR" sz="2400" b="1" dirty="0" smtClean="0">
                <a:solidFill>
                  <a:schemeClr val="accent6">
                    <a:lumMod val="75000"/>
                  </a:schemeClr>
                </a:solidFill>
              </a:rPr>
              <a:t>: </a:t>
            </a:r>
            <a:r>
              <a:rPr lang="pt-BR" sz="2400" dirty="0" smtClean="0">
                <a:solidFill>
                  <a:schemeClr val="accent6">
                    <a:lumMod val="75000"/>
                  </a:schemeClr>
                </a:solidFill>
              </a:rPr>
              <a:t>todos os cidadãos têm direito de serem atendidos.</a:t>
            </a:r>
          </a:p>
          <a:p>
            <a:pPr lvl="0">
              <a:buFont typeface="Arial" pitchFamily="34" charset="0"/>
              <a:buChar char="•"/>
            </a:pPr>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QUE PRINCÍPIOS REGEM O SUS?</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42910" y="1643050"/>
            <a:ext cx="7991475" cy="4500594"/>
          </a:xfrm>
        </p:spPr>
        <p:txBody>
          <a:bodyPr/>
          <a:lstStyle/>
          <a:p>
            <a:pPr algn="just"/>
            <a:r>
              <a:rPr lang="pt-BR" sz="2400" b="1" dirty="0" smtClean="0">
                <a:solidFill>
                  <a:srgbClr val="FF0000"/>
                </a:solidFill>
              </a:rPr>
              <a:t>Acesso igualitário</a:t>
            </a:r>
            <a:r>
              <a:rPr lang="pt-BR" sz="2400" b="1" dirty="0" smtClean="0">
                <a:solidFill>
                  <a:schemeClr val="accent6">
                    <a:lumMod val="75000"/>
                  </a:schemeClr>
                </a:solidFill>
              </a:rPr>
              <a:t>: </a:t>
            </a:r>
            <a:r>
              <a:rPr lang="pt-BR" sz="2400" dirty="0" smtClean="0">
                <a:solidFill>
                  <a:schemeClr val="accent6">
                    <a:lumMod val="75000"/>
                  </a:schemeClr>
                </a:solidFill>
              </a:rPr>
              <a:t>todos têm direito a tratamento igual, sem preferências ou discriminações.</a:t>
            </a:r>
          </a:p>
          <a:p>
            <a:pPr algn="just"/>
            <a:endParaRPr lang="pt-BR" sz="2400" dirty="0" smtClean="0">
              <a:solidFill>
                <a:schemeClr val="accent6">
                  <a:lumMod val="75000"/>
                </a:schemeClr>
              </a:solidFill>
            </a:endParaRPr>
          </a:p>
          <a:p>
            <a:pPr algn="just"/>
            <a:r>
              <a:rPr lang="pt-BR" sz="2400" dirty="0" smtClean="0">
                <a:solidFill>
                  <a:schemeClr val="accent6">
                    <a:lumMod val="75000"/>
                  </a:schemeClr>
                </a:solidFill>
              </a:rPr>
              <a:t>Para auxiliar a sociedade no exercício do controle social na área da saúde, a Lei criou as </a:t>
            </a:r>
            <a:r>
              <a:rPr lang="pt-BR" sz="2400" b="1" dirty="0" smtClean="0">
                <a:solidFill>
                  <a:srgbClr val="FF0000"/>
                </a:solidFill>
              </a:rPr>
              <a:t>CONFERÊNCIAS DE SAÚDE</a:t>
            </a:r>
            <a:r>
              <a:rPr lang="pt-BR" sz="2400" dirty="0" smtClean="0">
                <a:solidFill>
                  <a:srgbClr val="FF0000"/>
                </a:solidFill>
              </a:rPr>
              <a:t> </a:t>
            </a:r>
            <a:r>
              <a:rPr lang="pt-BR" sz="2400" dirty="0" smtClean="0">
                <a:solidFill>
                  <a:schemeClr val="accent6">
                    <a:lumMod val="75000"/>
                  </a:schemeClr>
                </a:solidFill>
              </a:rPr>
              <a:t>e os </a:t>
            </a:r>
            <a:r>
              <a:rPr lang="pt-BR" sz="2400" b="1" dirty="0" smtClean="0">
                <a:solidFill>
                  <a:srgbClr val="FF0000"/>
                </a:solidFill>
              </a:rPr>
              <a:t>CONSELHOS DE SAÚDE</a:t>
            </a:r>
            <a:r>
              <a:rPr lang="pt-BR" sz="2400" dirty="0" smtClean="0">
                <a:solidFill>
                  <a:schemeClr val="accent6">
                    <a:lumMod val="75000"/>
                  </a:schemeClr>
                </a:solidFill>
              </a:rPr>
              <a:t>.</a:t>
            </a:r>
          </a:p>
          <a:p>
            <a:pPr lvl="0">
              <a:buFont typeface="Arial" pitchFamily="34" charset="0"/>
              <a:buChar char="•"/>
            </a:pPr>
            <a:endParaRPr lang="pt-BR" sz="2400" dirty="0" smtClean="0">
              <a:solidFill>
                <a:srgbClr val="FF0000"/>
              </a:solidFill>
              <a:latin typeface="Calibri" pitchFamily="34" charset="0"/>
            </a:endParaRPr>
          </a:p>
          <a:p>
            <a:pPr>
              <a:defRPr/>
            </a:pPr>
            <a:endParaRPr lang="pt-BR" dirty="0">
              <a:solidFill>
                <a:srgbClr val="FF0000"/>
              </a:solidFill>
            </a:endParaRPr>
          </a:p>
        </p:txBody>
      </p:sp>
      <p:sp>
        <p:nvSpPr>
          <p:cNvPr id="6" name="Título 1"/>
          <p:cNvSpPr>
            <a:spLocks noGrp="1"/>
          </p:cNvSpPr>
          <p:nvPr>
            <p:ph type="title"/>
          </p:nvPr>
        </p:nvSpPr>
        <p:spPr>
          <a:xfrm>
            <a:off x="428596" y="341776"/>
            <a:ext cx="8320116" cy="1143008"/>
          </a:xfrm>
        </p:spPr>
        <p:txBody>
          <a:bodyPr>
            <a:noAutofit/>
          </a:bodyPr>
          <a:lstStyle/>
          <a:p>
            <a:r>
              <a:rPr lang="pt-BR" b="1" i="1" dirty="0" smtClean="0">
                <a:solidFill>
                  <a:srgbClr val="006600"/>
                </a:solidFill>
              </a:rPr>
              <a:t>QUE PRINCÍPIOS REGEM O SUS?</a:t>
            </a:r>
            <a:endParaRPr lang="pt-BR" dirty="0">
              <a:solidFill>
                <a:srgbClr val="006600"/>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Fundo_Branco">
  <a:themeElements>
    <a:clrScheme name="Tema do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a do Office">
      <a:majorFont>
        <a:latin typeface="Arial Black"/>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a do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a do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a do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a do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a do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a do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a do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a do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a do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Fundo_Branco</Template>
  <TotalTime>3820</TotalTime>
  <Words>3613</Words>
  <Application>Microsoft Office PowerPoint</Application>
  <PresentationFormat>Apresentação na tela (4:3)</PresentationFormat>
  <Paragraphs>284</Paragraphs>
  <Slides>51</Slides>
  <Notes>1</Notes>
  <HiddenSlides>0</HiddenSlides>
  <MMClips>0</MMClips>
  <ScaleCrop>false</ScaleCrop>
  <HeadingPairs>
    <vt:vector size="4" baseType="variant">
      <vt:variant>
        <vt:lpstr>Tema</vt:lpstr>
      </vt:variant>
      <vt:variant>
        <vt:i4>1</vt:i4>
      </vt:variant>
      <vt:variant>
        <vt:lpstr>Títulos de slides</vt:lpstr>
      </vt:variant>
      <vt:variant>
        <vt:i4>51</vt:i4>
      </vt:variant>
    </vt:vector>
  </HeadingPairs>
  <TitlesOfParts>
    <vt:vector size="52" baseType="lpstr">
      <vt:lpstr>Fundo_Branco</vt:lpstr>
      <vt:lpstr>O PAPEL DO CONSELHO DE SAÚDE NA FISCALIZAÇÃO DA ATENÇÃO BÁSICA À SAÚDE</vt:lpstr>
      <vt:lpstr>CONTROLE SOCIAL: O QUE É E QUAL A SUA IMPORTÂNCIA</vt:lpstr>
      <vt:lpstr>CONTROLE SOCIAL: O QUE É E QUAL A SUA IMPORTÂNCIA</vt:lpstr>
      <vt:lpstr>CONTROLE SOCIAL: O QUE É E QUAL A SUA IMPORTÂNCIA</vt:lpstr>
      <vt:lpstr>O QUE A CONSTITUIÇÃO FEDERAL DIZ SOBRE A SAÚDE?</vt:lpstr>
      <vt:lpstr>O QUE A CONSTITUIÇÃO FEDERAL DIZ SOBRE A SAÚDE?</vt:lpstr>
      <vt:lpstr>O QUE É O SUS?</vt:lpstr>
      <vt:lpstr>QUE PRINCÍPIOS REGEM O SUS?</vt:lpstr>
      <vt:lpstr>QUE PRINCÍPIOS REGEM O SUS?</vt:lpstr>
      <vt:lpstr>PAPEL DAS CONFERÊNCIAS DE SAÚDE NO CONTROLE SOCIAL</vt:lpstr>
      <vt:lpstr>PAPEL DAS CONFERÊNCIAS DE SAÚDE NO CONTROLE SOCIAL</vt:lpstr>
      <vt:lpstr>PAPEL DAS CONFERÊNCIAS DE SAÚDE NO CONTROLE SOCIAL</vt:lpstr>
      <vt:lpstr>PAPEL DO CONSELHO DE SAÚDE NO CONTROLE SOCIAL</vt:lpstr>
      <vt:lpstr>PAPEL DO CONSELHO DE SAÚDE NO CONTROLE SOCIAL</vt:lpstr>
      <vt:lpstr>PAPEL DO CONSELHO DE SAÚDE NO CONTROLE SOCIAL</vt:lpstr>
      <vt:lpstr>O QUE É O CONSELHO DE SAÚDE?</vt:lpstr>
      <vt:lpstr>O QUE É O CONSELHO DE SAÚDE?</vt:lpstr>
      <vt:lpstr>O QUE É O CONSELHO DE SAÚDE?</vt:lpstr>
      <vt:lpstr>O QUE É O CONSELHO DE SAÚDE?</vt:lpstr>
      <vt:lpstr>A COMPOSIÇÃO DO CONSELHO DE SAÚDE</vt:lpstr>
      <vt:lpstr>A COMPOSIÇÃO DO CONSELHO DE SAÚDE</vt:lpstr>
      <vt:lpstr>A COMPOSIÇÃO DO CONSELHO DE SAÚDE</vt:lpstr>
      <vt:lpstr>A COMPOSIÇÃO DO CONSELHO DE SAÚDE</vt:lpstr>
      <vt:lpstr>O FUNCIONAMENTO DO CONSELHO DE SAÚDE</vt:lpstr>
      <vt:lpstr>O FUNCIONAMENTO DO CONSELHO DE SAÚDE</vt:lpstr>
      <vt:lpstr>O FUNCIONAMENTO DO CONSELHO DE SAÚDE</vt:lpstr>
      <vt:lpstr>O ORÇAMENTO PRÓPRIO DO CONSELHO DE SAÚDE</vt:lpstr>
      <vt:lpstr>DOS CONSELHEIROS</vt:lpstr>
      <vt:lpstr>DOS CONSELHEIROS</vt:lpstr>
      <vt:lpstr>DOS CONSELHEIROS</vt:lpstr>
      <vt:lpstr>DOS CONSELHEIROS</vt:lpstr>
      <vt:lpstr>PRESTAÇÃO DE CONTAS DO GESTOR</vt:lpstr>
      <vt:lpstr>PRESTAÇÃO DE CONTAS DO GESTOR</vt:lpstr>
      <vt:lpstr>PRESTAÇÃO DE CONTAS DO GESTOR</vt:lpstr>
      <vt:lpstr>ESTRUTURA E FUNCIONAMENTO DO CONSELHO DE SAÚDE</vt:lpstr>
      <vt:lpstr>ESTRUTURA E FUNCIONAMENTO DO CONSELHO DE SAÚDE</vt:lpstr>
      <vt:lpstr>ESTRUTURA E FUNCIONAMENTO DO CONSELHO DE SAÚDE</vt:lpstr>
      <vt:lpstr>ESTRUTURA E FUNCIONAMENTO DO CONSELHO DE SAÚDE</vt:lpstr>
      <vt:lpstr>ESTRUTURA E FUNCIONAMENTO DO CONSELHO DE SAÚDE</vt:lpstr>
      <vt:lpstr>ESTRUTURA E FUNCIONAMENTO DO CONSELHO DE SAÚDE</vt:lpstr>
      <vt:lpstr>COMPETÊNCIAS DO CONSELHO DE SAÚDE</vt:lpstr>
      <vt:lpstr>COMPETÊNCIAS DO CONSELHO DE SAÚDE</vt:lpstr>
      <vt:lpstr>COMPETÊNCIAS DO CONSELHO DE SAÚDE</vt:lpstr>
      <vt:lpstr>COMPETÊNCIAS DO CONSELHO DE SAÚDE</vt:lpstr>
      <vt:lpstr>COMPETÊNCIAS DO CONSELHO DE SAÚDE</vt:lpstr>
      <vt:lpstr>COMPETÊNCIAS DO CONSELHO DE SAÚDE</vt:lpstr>
      <vt:lpstr>COMPETÊNCIAS DO CONSELHO DE SAÚDE</vt:lpstr>
      <vt:lpstr>COMPETÊNCIAS DO CONSELHO DE SAÚDE</vt:lpstr>
      <vt:lpstr>CONSELHO DE SAÚDE</vt:lpstr>
      <vt:lpstr>CARTILHA SOBRE CONSELHO DE SAÚDE (http://portal2.tcu.gov.br/portal/page/portal/TCU/publicacoes_institucionais/publicacoes?perspectiva=501649)</vt:lpstr>
      <vt:lpstr>CONTATO</vt:lpstr>
    </vt:vector>
  </TitlesOfParts>
  <Company>TCU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Francisco Villarinho</dc:creator>
  <cp:lastModifiedBy>MINISTÉRIO PÚBLICO</cp:lastModifiedBy>
  <cp:revision>447</cp:revision>
  <dcterms:created xsi:type="dcterms:W3CDTF">2009-03-03T13:19:18Z</dcterms:created>
  <dcterms:modified xsi:type="dcterms:W3CDTF">2011-09-23T16:14:44Z</dcterms:modified>
</cp:coreProperties>
</file>