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41"/>
  </p:handoutMasterIdLst>
  <p:sldIdLst>
    <p:sldId id="256" r:id="rId2"/>
    <p:sldId id="265" r:id="rId3"/>
    <p:sldId id="266" r:id="rId4"/>
    <p:sldId id="298" r:id="rId5"/>
    <p:sldId id="272" r:id="rId6"/>
    <p:sldId id="273" r:id="rId7"/>
    <p:sldId id="304" r:id="rId8"/>
    <p:sldId id="305" r:id="rId9"/>
    <p:sldId id="274" r:id="rId10"/>
    <p:sldId id="276" r:id="rId11"/>
    <p:sldId id="280" r:id="rId12"/>
    <p:sldId id="277" r:id="rId13"/>
    <p:sldId id="278" r:id="rId14"/>
    <p:sldId id="303" r:id="rId15"/>
    <p:sldId id="297" r:id="rId16"/>
    <p:sldId id="260" r:id="rId17"/>
    <p:sldId id="258" r:id="rId18"/>
    <p:sldId id="263" r:id="rId19"/>
    <p:sldId id="261" r:id="rId20"/>
    <p:sldId id="262" r:id="rId21"/>
    <p:sldId id="264" r:id="rId22"/>
    <p:sldId id="271" r:id="rId23"/>
    <p:sldId id="286" r:id="rId24"/>
    <p:sldId id="281" r:id="rId25"/>
    <p:sldId id="299" r:id="rId26"/>
    <p:sldId id="300" r:id="rId27"/>
    <p:sldId id="301" r:id="rId28"/>
    <p:sldId id="283" r:id="rId29"/>
    <p:sldId id="285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82" r:id="rId39"/>
    <p:sldId id="302" r:id="rId4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Georgia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eorgia" pitchFamily="18" charset="0"/>
              </a:defRPr>
            </a:lvl1pPr>
          </a:lstStyle>
          <a:p>
            <a:pPr>
              <a:defRPr/>
            </a:pPr>
            <a:fld id="{646BBAEC-98C8-469C-A434-9100507E27AF}" type="datetimeFigureOut">
              <a:rPr lang="pt-BR"/>
              <a:pPr>
                <a:defRPr/>
              </a:pPr>
              <a:t>23/9/2011</a:t>
            </a:fld>
            <a:endParaRPr lang="pt-BR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eorgia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eorgia" pitchFamily="18" charset="0"/>
              </a:defRPr>
            </a:lvl1pPr>
          </a:lstStyle>
          <a:p>
            <a:pPr>
              <a:defRPr/>
            </a:pPr>
            <a:fld id="{A4B36732-615F-4EE2-BD30-B3D256B97E6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ângulo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ângulo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tângulo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tângulo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Retângulo de cantos arredondados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Retângulo de cantos arredondados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tângulo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tângulo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tângulo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tângulo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17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2F640-9DBA-4D4E-913E-B30864C68C43}" type="datetimeFigureOut">
              <a:rPr lang="pt-BR"/>
              <a:pPr>
                <a:defRPr/>
              </a:pPr>
              <a:t>23/9/2011</a:t>
            </a:fld>
            <a:endParaRPr lang="pt-BR"/>
          </a:p>
        </p:txBody>
      </p:sp>
      <p:sp>
        <p:nvSpPr>
          <p:cNvPr id="18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41AAA10-4C89-4A10-94AE-C6B2575B0F7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118DF-BEAE-40AF-847E-4BA3BBE6C9D9}" type="datetimeFigureOut">
              <a:rPr lang="pt-BR"/>
              <a:pPr>
                <a:defRPr/>
              </a:pPr>
              <a:t>23/9/2011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B429B-4860-48B9-AC7A-A5596C0A8DC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E8565-9A08-4ED7-9FD1-30F9BACA1B9B}" type="datetimeFigureOut">
              <a:rPr lang="pt-BR"/>
              <a:pPr>
                <a:defRPr/>
              </a:pPr>
              <a:t>23/9/2011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BB36D-496A-4FED-B9E4-923B3BBA903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71B8D-95E1-41B1-9AB2-0FE4164FAB03}" type="datetimeFigureOut">
              <a:rPr lang="pt-BR"/>
              <a:pPr>
                <a:defRPr/>
              </a:pPr>
              <a:t>23/9/2011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3E17E-1F19-4755-8EDB-201D9A3FA5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3CF35-6CC4-407E-B9F6-9E6B9AAADF3E}" type="datetimeFigureOut">
              <a:rPr lang="pt-BR"/>
              <a:pPr>
                <a:defRPr/>
              </a:pPr>
              <a:t>23/9/2011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E6AEA-426A-4F4E-862D-6196086CE6B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9657C-13F8-475B-8ABF-E863949CD7FB}" type="datetimeFigureOut">
              <a:rPr lang="pt-BR"/>
              <a:pPr>
                <a:defRPr/>
              </a:pPr>
              <a:t>23/9/2011</a:t>
            </a:fld>
            <a:endParaRPr lang="pt-BR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6531E-14A4-45B2-BD48-7DC773E2A32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EA583B2-389F-48DF-BA05-E48E83BD86E5}" type="datetimeFigureOut">
              <a:rPr lang="pt-BR"/>
              <a:pPr>
                <a:defRPr/>
              </a:pPr>
              <a:t>23/9/2011</a:t>
            </a:fld>
            <a:endParaRPr lang="pt-BR"/>
          </a:p>
        </p:txBody>
      </p:sp>
      <p:sp>
        <p:nvSpPr>
          <p:cNvPr id="8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4C94BC0-79E7-48F6-B425-98B9248ACE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00133-1871-43D8-8B9C-339B82FDB8B6}" type="datetimeFigureOut">
              <a:rPr lang="pt-BR"/>
              <a:pPr>
                <a:defRPr/>
              </a:pPr>
              <a:t>23/9/2011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16F76-333E-459A-BCD8-B13EF97B4AC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54267-D6F6-4F67-AE6C-4462297DA0A6}" type="datetimeFigureOut">
              <a:rPr lang="pt-BR"/>
              <a:pPr>
                <a:defRPr/>
              </a:pPr>
              <a:t>23/9/2011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06A9D-6A0A-4CC5-A0C4-AF6C0D9A277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C6525-20DB-4BFA-A5C2-C57328B5484C}" type="datetimeFigureOut">
              <a:rPr lang="pt-BR"/>
              <a:pPr>
                <a:defRPr/>
              </a:pPr>
              <a:t>23/9/2011</a:t>
            </a:fld>
            <a:endParaRPr lang="pt-BR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72A87-3FE4-4754-9B1B-163C46B0F76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DE456-F143-4F4F-B83E-DCD1DBFFD134}" type="datetimeFigureOut">
              <a:rPr lang="pt-BR"/>
              <a:pPr>
                <a:defRPr/>
              </a:pPr>
              <a:t>23/9/2011</a:t>
            </a:fld>
            <a:endParaRPr lang="pt-BR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3306-468D-47D5-9676-BBF178CAAF3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tângulo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tângulo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Espaço Reservado para Título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1040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BBEA1A-1FE5-490B-834D-B55313DA8BD1}" type="datetimeFigureOut">
              <a:rPr lang="pt-BR"/>
              <a:pPr>
                <a:defRPr/>
              </a:pPr>
              <a:t>23/9/2011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D84213-E971-4CDC-8F6A-56A0CAF84B1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1" r:id="rId2"/>
    <p:sldLayoutId id="2147483730" r:id="rId3"/>
    <p:sldLayoutId id="2147483729" r:id="rId4"/>
    <p:sldLayoutId id="2147483733" r:id="rId5"/>
    <p:sldLayoutId id="2147483734" r:id="rId6"/>
    <p:sldLayoutId id="2147483728" r:id="rId7"/>
    <p:sldLayoutId id="2147483727" r:id="rId8"/>
    <p:sldLayoutId id="2147483726" r:id="rId9"/>
    <p:sldLayoutId id="2147483725" r:id="rId10"/>
    <p:sldLayoutId id="214748372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mailto:z.guerra@hotmail.com" TargetMode="External"/><Relationship Id="rId2" Type="http://schemas.openxmlformats.org/officeDocument/2006/relationships/hyperlink" Target="mailto:mchagas@tce.pb.gov.br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ítulo 1"/>
          <p:cNvSpPr>
            <a:spLocks noGrp="1"/>
          </p:cNvSpPr>
          <p:nvPr>
            <p:ph type="ctrTitle"/>
          </p:nvPr>
        </p:nvSpPr>
        <p:spPr>
          <a:xfrm>
            <a:off x="1116013" y="188913"/>
            <a:ext cx="7545387" cy="2016125"/>
          </a:xfrm>
        </p:spPr>
        <p:txBody>
          <a:bodyPr/>
          <a:lstStyle/>
          <a:p>
            <a:pPr algn="ctr" eaLnBrk="1" hangingPunct="1"/>
            <a:r>
              <a:rPr lang="pt-BR" sz="4000" smtClean="0"/>
              <a:t>Ações e serviços </a:t>
            </a:r>
            <a:br>
              <a:rPr lang="pt-BR" sz="4000" smtClean="0"/>
            </a:br>
            <a:r>
              <a:rPr lang="pt-BR" sz="4000" smtClean="0"/>
              <a:t>públicos de saúde na visão do controle externo</a:t>
            </a:r>
          </a:p>
        </p:txBody>
      </p:sp>
      <p:sp>
        <p:nvSpPr>
          <p:cNvPr id="14338" name="Subtítulo 2"/>
          <p:cNvSpPr>
            <a:spLocks noGrp="1"/>
          </p:cNvSpPr>
          <p:nvPr>
            <p:ph type="subTitle" idx="1"/>
          </p:nvPr>
        </p:nvSpPr>
        <p:spPr>
          <a:xfrm>
            <a:off x="500063" y="5000625"/>
            <a:ext cx="8458200" cy="1471613"/>
          </a:xfrm>
        </p:spPr>
        <p:txBody>
          <a:bodyPr/>
          <a:lstStyle/>
          <a:p>
            <a:pPr marL="63500" algn="r" eaLnBrk="1" hangingPunct="1"/>
            <a:r>
              <a:rPr lang="pt-BR" b="1" smtClean="0"/>
              <a:t>Maria Zaira Chagas Guerra Pontes</a:t>
            </a:r>
          </a:p>
          <a:p>
            <a:pPr marL="63500" algn="r" eaLnBrk="1" hangingPunct="1"/>
            <a:r>
              <a:rPr lang="pt-BR" b="1" smtClean="0"/>
              <a:t>Tribunal de Contas do Estado da Paraíba Departamento de Auditoria da Gestão Estadual </a:t>
            </a:r>
          </a:p>
          <a:p>
            <a:pPr marL="63500" algn="r" eaLnBrk="1" hangingPunct="1"/>
            <a:endParaRPr lang="pt-BR" b="1" smtClean="0"/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0" y="2673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pic>
        <p:nvPicPr>
          <p:cNvPr id="14340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60800"/>
            <a:ext cx="1547813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750" y="1225550"/>
            <a:ext cx="8358188" cy="55784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pt-BR" sz="2000" b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Avaliar, </a:t>
            </a:r>
            <a:r>
              <a:rPr lang="pt-BR" sz="2000">
                <a:latin typeface="Georgia" pitchFamily="18" charset="0"/>
              </a:rPr>
              <a:t>explicitando os critérios utilizados, a organização e o funcionamento do Sistema Único de Saúde - SUS.</a:t>
            </a:r>
          </a:p>
          <a:p>
            <a:pPr>
              <a:lnSpc>
                <a:spcPct val="150000"/>
              </a:lnSpc>
              <a:defRPr/>
            </a:pPr>
            <a:endParaRPr lang="pt-BR" sz="2000">
              <a:latin typeface="Georgia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pt-BR" sz="2000" b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Avaliar e deliberar </a:t>
            </a:r>
            <a:r>
              <a:rPr lang="pt-BR" sz="2000">
                <a:latin typeface="Georgia" pitchFamily="18" charset="0"/>
              </a:rPr>
              <a:t>sobre </a:t>
            </a:r>
            <a:r>
              <a:rPr lang="pt-BR" sz="2000" b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contratos e convênios</a:t>
            </a:r>
            <a:r>
              <a:rPr lang="pt-BR" sz="2000">
                <a:latin typeface="Georgia" pitchFamily="18" charset="0"/>
              </a:rPr>
              <a:t>, conforme as diretrizes dos Planos de Saúde Nacional, Estaduais, do Distrito Federal e Municipais.</a:t>
            </a:r>
          </a:p>
          <a:p>
            <a:pPr>
              <a:lnSpc>
                <a:spcPct val="150000"/>
              </a:lnSpc>
              <a:defRPr/>
            </a:pPr>
            <a:endParaRPr lang="pt-BR" sz="2000">
              <a:latin typeface="Georgia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pt-BR" sz="2000" b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Aprovar a proposta orçamentária anual da saúde</a:t>
            </a:r>
            <a:r>
              <a:rPr lang="pt-BR" sz="2000">
                <a:latin typeface="Georgia" pitchFamily="18" charset="0"/>
              </a:rPr>
              <a:t>, tendo em vista as metas e prioridades estabelecidas na </a:t>
            </a:r>
            <a:r>
              <a:rPr lang="pt-BR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Lei de Diretrizes Orçamentárias</a:t>
            </a:r>
            <a:r>
              <a:rPr lang="pt-BR" sz="2000">
                <a:latin typeface="Georgia" pitchFamily="18" charset="0"/>
              </a:rPr>
              <a:t>  (artigo 195, § 2º da Constituição Federal), observado o princípio do processo de planejamento e orçamentação  ascendentes (artigo 36 da Lei nº 8.080/90). </a:t>
            </a:r>
            <a:r>
              <a:rPr lang="pt-BR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Vejamos:</a:t>
            </a:r>
          </a:p>
        </p:txBody>
      </p:sp>
      <p:sp>
        <p:nvSpPr>
          <p:cNvPr id="22530" name="Retângulo 2"/>
          <p:cNvSpPr>
            <a:spLocks noChangeArrowheads="1"/>
          </p:cNvSpPr>
          <p:nvPr/>
        </p:nvSpPr>
        <p:spPr bwMode="auto">
          <a:xfrm>
            <a:off x="0" y="404813"/>
            <a:ext cx="5929313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700" b="1">
                <a:latin typeface="Georgia" pitchFamily="18" charset="0"/>
              </a:rPr>
              <a:t>COMPETÊNCIA DOS CONSELHOS DE SAÚDE</a:t>
            </a:r>
            <a:endParaRPr lang="pt-BR">
              <a:solidFill>
                <a:schemeClr val="bg2"/>
              </a:solidFill>
              <a:latin typeface="Georgia" pitchFamily="18" charset="0"/>
            </a:endParaRP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179388" y="765175"/>
            <a:ext cx="399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rgbClr val="D6D7E0"/>
                </a:solidFill>
              </a:rPr>
              <a:t>Resolução  333 /2003 </a:t>
            </a:r>
            <a:r>
              <a:rPr lang="pt-BR">
                <a:solidFill>
                  <a:schemeClr val="bg2"/>
                </a:solidFill>
              </a:rPr>
              <a:t>Quinta Diretriz:</a:t>
            </a:r>
            <a:endParaRPr lang="pt-BR">
              <a:solidFill>
                <a:srgbClr val="D6D7E0"/>
              </a:solidFill>
            </a:endParaRPr>
          </a:p>
        </p:txBody>
      </p:sp>
      <p:pic>
        <p:nvPicPr>
          <p:cNvPr id="22532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207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50" y="1214438"/>
            <a:ext cx="2786063" cy="4940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Artigo 195, § 2º da Constituição Federal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  <a:cs typeface="+mn-cs"/>
            </a:endParaRP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O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orçamento da seguridade social será elaborada de forma integrada</a:t>
            </a:r>
            <a:r>
              <a:rPr lang="pt-BR" dirty="0">
                <a:latin typeface="+mn-lt"/>
                <a:cs typeface="+mn-cs"/>
              </a:rPr>
              <a:t> -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saúde</a:t>
            </a:r>
            <a:r>
              <a:rPr lang="pt-BR" dirty="0">
                <a:latin typeface="+mn-lt"/>
                <a:cs typeface="+mn-cs"/>
              </a:rPr>
              <a:t>,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previdência social </a:t>
            </a:r>
            <a:r>
              <a:rPr lang="pt-BR" dirty="0">
                <a:latin typeface="+mn-lt"/>
                <a:cs typeface="+mn-cs"/>
              </a:rPr>
              <a:t>e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assistência social</a:t>
            </a:r>
            <a:r>
              <a:rPr lang="pt-BR" dirty="0">
                <a:latin typeface="+mn-lt"/>
                <a:cs typeface="+mn-cs"/>
              </a:rPr>
              <a:t>, tendo em vista as metas e prioridades estabelecidas na LDO.”</a:t>
            </a:r>
          </a:p>
        </p:txBody>
      </p:sp>
      <p:sp>
        <p:nvSpPr>
          <p:cNvPr id="23554" name="Retângulo 2"/>
          <p:cNvSpPr>
            <a:spLocks noChangeArrowheads="1"/>
          </p:cNvSpPr>
          <p:nvPr/>
        </p:nvSpPr>
        <p:spPr bwMode="auto">
          <a:xfrm>
            <a:off x="3500438" y="533400"/>
            <a:ext cx="5643562" cy="590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>
                <a:latin typeface="Georgia" pitchFamily="18" charset="0"/>
              </a:rPr>
              <a:t>Art. 36 ,Lei 8080/90. O processo de planejamento e orçamento do Sistema Único de Saúde (SUS) será ascendente, do nível local até o federal, ouvidos seus órgãos deliberativos, (...)</a:t>
            </a:r>
          </a:p>
          <a:p>
            <a:pPr algn="just">
              <a:lnSpc>
                <a:spcPct val="150000"/>
              </a:lnSpc>
            </a:pPr>
            <a:endParaRPr lang="pt-BR">
              <a:latin typeface="Georgia" pitchFamily="18" charset="0"/>
            </a:endParaRPr>
          </a:p>
          <a:p>
            <a:pPr>
              <a:lnSpc>
                <a:spcPct val="150000"/>
              </a:lnSpc>
            </a:pPr>
            <a:r>
              <a:rPr lang="pt-BR">
                <a:latin typeface="Georgia" pitchFamily="18" charset="0"/>
              </a:rPr>
              <a:t>§ 1º Os planos de saúde serão a base das atividades e programações de cada nível de direção do Sistema Único de Saúde (SUS), e seu financiamento será previsto na respectiva proposta orçamentária.</a:t>
            </a:r>
          </a:p>
          <a:p>
            <a:pPr>
              <a:lnSpc>
                <a:spcPct val="150000"/>
              </a:lnSpc>
            </a:pPr>
            <a:endParaRPr lang="pt-BR">
              <a:latin typeface="Georgia" pitchFamily="18" charset="0"/>
            </a:endParaRPr>
          </a:p>
          <a:p>
            <a:pPr>
              <a:lnSpc>
                <a:spcPct val="150000"/>
              </a:lnSpc>
            </a:pPr>
            <a:r>
              <a:rPr lang="pt-BR">
                <a:latin typeface="Georgia" pitchFamily="18" charset="0"/>
              </a:rPr>
              <a:t>§ 2º </a:t>
            </a:r>
            <a:r>
              <a:rPr lang="pt-BR" b="1">
                <a:latin typeface="Georgia" pitchFamily="18" charset="0"/>
              </a:rPr>
              <a:t>É vedada a transferência de recursos para o financiamento de ações não previstas nos planos de saúde,</a:t>
            </a:r>
            <a:r>
              <a:rPr lang="pt-BR">
                <a:latin typeface="Georgia" pitchFamily="18" charset="0"/>
              </a:rPr>
              <a:t> exceto em situações emergenciais ou de calamidade pública, na área de saúde.</a:t>
            </a:r>
          </a:p>
        </p:txBody>
      </p:sp>
      <p:cxnSp>
        <p:nvCxnSpPr>
          <p:cNvPr id="5" name="Conector reto 4"/>
          <p:cNvCxnSpPr/>
          <p:nvPr/>
        </p:nvCxnSpPr>
        <p:spPr>
          <a:xfrm rot="5400000">
            <a:off x="462757" y="3536156"/>
            <a:ext cx="5645150" cy="158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556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76250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313" y="1357313"/>
            <a:ext cx="8929687" cy="42195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pt-BR">
                <a:latin typeface="Georgia" pitchFamily="18" charset="0"/>
              </a:rPr>
              <a:t> </a:t>
            </a:r>
            <a:r>
              <a:rPr lang="pt-BR" b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Propor critérios</a:t>
            </a:r>
            <a:r>
              <a:rPr lang="pt-BR">
                <a:latin typeface="Georgia" pitchFamily="18" charset="0"/>
              </a:rPr>
              <a:t> para programação e execução financeira e orçamentária dos Fundos de Saúde e </a:t>
            </a:r>
            <a:r>
              <a:rPr lang="pt-BR" b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acompanhar </a:t>
            </a:r>
            <a:r>
              <a:rPr lang="pt-BR">
                <a:latin typeface="Georgia" pitchFamily="18" charset="0"/>
              </a:rPr>
              <a:t>a movimentação e destinação dos recursos. </a:t>
            </a:r>
            <a:r>
              <a:rPr lang="pt-BR">
                <a:solidFill>
                  <a:srgbClr val="D6D7E0"/>
                </a:solidFill>
              </a:rPr>
              <a:t>(XIII)</a:t>
            </a:r>
            <a:endParaRPr lang="pt-BR">
              <a:latin typeface="Georgia" pitchFamily="18" charset="0"/>
            </a:endParaRPr>
          </a:p>
          <a:p>
            <a:pPr algn="just">
              <a:lnSpc>
                <a:spcPct val="150000"/>
              </a:lnSpc>
              <a:defRPr/>
            </a:pPr>
            <a:endParaRPr lang="pt-BR">
              <a:latin typeface="Georgia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pt-BR" b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Fiscalizar e controlar </a:t>
            </a:r>
            <a:r>
              <a:rPr lang="pt-BR">
                <a:latin typeface="Georgia" pitchFamily="18" charset="0"/>
              </a:rPr>
              <a:t>gastos e </a:t>
            </a:r>
            <a:r>
              <a:rPr lang="pt-BR" b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deliberar</a:t>
            </a:r>
            <a:r>
              <a:rPr lang="pt-BR">
                <a:latin typeface="Georgia" pitchFamily="18" charset="0"/>
              </a:rPr>
              <a:t> sobre critérios de movimentação de recursos da Saúde, incluindo o Fundo de Saúde e os transferidos e próprios do Município, Estado, Distrito Federal e da União. </a:t>
            </a:r>
            <a:r>
              <a:rPr lang="pt-BR">
                <a:solidFill>
                  <a:srgbClr val="D6D7E0"/>
                </a:solidFill>
              </a:rPr>
              <a:t>(XIV)</a:t>
            </a:r>
            <a:endParaRPr lang="pt-BR">
              <a:latin typeface="Georgia" pitchFamily="18" charset="0"/>
            </a:endParaRPr>
          </a:p>
          <a:p>
            <a:pPr algn="just">
              <a:lnSpc>
                <a:spcPct val="150000"/>
              </a:lnSpc>
              <a:defRPr/>
            </a:pPr>
            <a:endParaRPr lang="pt-BR">
              <a:latin typeface="Georgia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pt-BR" b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Analisar, discutir e aprovar o relatório de gestão</a:t>
            </a:r>
            <a:r>
              <a:rPr lang="pt-BR">
                <a:latin typeface="Georgia" pitchFamily="18" charset="0"/>
              </a:rPr>
              <a:t>, com a prestação de contas e informações financeiras, </a:t>
            </a:r>
            <a:r>
              <a:rPr lang="pt-BR" b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repassadas em tempo hábil aos conselheiros, acompanhado do devido assessoramento. </a:t>
            </a:r>
            <a:r>
              <a:rPr lang="pt-BR">
                <a:solidFill>
                  <a:srgbClr val="D6D7E0"/>
                </a:solidFill>
              </a:rPr>
              <a:t>(XV)</a:t>
            </a:r>
            <a:endParaRPr lang="pt-BR" b="1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24578" name="Retângulo 2"/>
          <p:cNvSpPr>
            <a:spLocks noChangeArrowheads="1"/>
          </p:cNvSpPr>
          <p:nvPr/>
        </p:nvSpPr>
        <p:spPr bwMode="auto">
          <a:xfrm>
            <a:off x="0" y="428625"/>
            <a:ext cx="5929313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700" b="1">
                <a:latin typeface="Georgia" pitchFamily="18" charset="0"/>
              </a:rPr>
              <a:t>COMPETÊNCIA DOS CONSELHOS DE SAÚDE</a:t>
            </a:r>
            <a:endParaRPr lang="pt-BR">
              <a:solidFill>
                <a:schemeClr val="bg2"/>
              </a:solidFill>
              <a:latin typeface="Georgia" pitchFamily="18" charset="0"/>
            </a:endParaRPr>
          </a:p>
        </p:txBody>
      </p:sp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179388" y="908050"/>
            <a:ext cx="399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rgbClr val="D6D7E0"/>
                </a:solidFill>
              </a:rPr>
              <a:t>Resolução  333 /2003 </a:t>
            </a:r>
            <a:r>
              <a:rPr lang="pt-BR">
                <a:solidFill>
                  <a:schemeClr val="bg2"/>
                </a:solidFill>
              </a:rPr>
              <a:t>Quinta Diretriz:</a:t>
            </a:r>
            <a:endParaRPr lang="pt-BR">
              <a:solidFill>
                <a:srgbClr val="D6D7E0"/>
              </a:solidFill>
            </a:endParaRPr>
          </a:p>
        </p:txBody>
      </p:sp>
      <p:pic>
        <p:nvPicPr>
          <p:cNvPr id="24580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207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63" y="2214563"/>
            <a:ext cx="8358187" cy="38068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pt-BR" b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Fiscalizar e acompanhar </a:t>
            </a:r>
            <a:r>
              <a:rPr lang="pt-BR">
                <a:latin typeface="Georgia" pitchFamily="18" charset="0"/>
              </a:rPr>
              <a:t>o desenvolvimento das ações e dos serviços de saúde e </a:t>
            </a:r>
            <a:r>
              <a:rPr lang="pt-BR" b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encaminhar os indícios de denúncias aos respectivos órgãos, </a:t>
            </a:r>
            <a:r>
              <a:rPr lang="pt-BR">
                <a:latin typeface="Georgia" pitchFamily="18" charset="0"/>
              </a:rPr>
              <a:t>conforme legislação vigente. </a:t>
            </a:r>
            <a:r>
              <a:rPr lang="pt-BR">
                <a:solidFill>
                  <a:srgbClr val="D6D7E0"/>
                </a:solidFill>
              </a:rPr>
              <a:t>(XVI)</a:t>
            </a:r>
            <a:endParaRPr lang="pt-BR">
              <a:latin typeface="Georgia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pt-BR">
              <a:latin typeface="Georgia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pt-BR" b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Examinar propostas e denúncias de indícios de irregularidades, responder no seu âmbito a consultas sobre assuntos pertinentes às ações e aos serviços de saúde</a:t>
            </a: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,</a:t>
            </a:r>
            <a:r>
              <a:rPr lang="pt-BR">
                <a:latin typeface="Georgia" pitchFamily="18" charset="0"/>
              </a:rPr>
              <a:t> bem como apreciar recursos a respeito de deliberações do Conselho, nas suas respectivas instâncias. </a:t>
            </a:r>
            <a:r>
              <a:rPr lang="pt-BR">
                <a:solidFill>
                  <a:srgbClr val="D6D7E0"/>
                </a:solidFill>
              </a:rPr>
              <a:t>(XVII)</a:t>
            </a:r>
            <a:endParaRPr lang="pt-BR"/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pt-BR">
              <a:latin typeface="Georgia" pitchFamily="18" charset="0"/>
            </a:endParaRPr>
          </a:p>
        </p:txBody>
      </p:sp>
      <p:sp>
        <p:nvSpPr>
          <p:cNvPr id="25602" name="Retângulo 2"/>
          <p:cNvSpPr>
            <a:spLocks noChangeArrowheads="1"/>
          </p:cNvSpPr>
          <p:nvPr/>
        </p:nvSpPr>
        <p:spPr bwMode="auto">
          <a:xfrm>
            <a:off x="0" y="428625"/>
            <a:ext cx="5929313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700" b="1">
                <a:latin typeface="Georgia" pitchFamily="18" charset="0"/>
              </a:rPr>
              <a:t>COMPETÊNCIA DOS CONSELHOS DE SAÚDE</a:t>
            </a: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179388" y="908050"/>
            <a:ext cx="399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rgbClr val="D6D7E0"/>
                </a:solidFill>
              </a:rPr>
              <a:t>Resolução  333 /2003 </a:t>
            </a:r>
            <a:r>
              <a:rPr lang="pt-BR">
                <a:solidFill>
                  <a:schemeClr val="bg2"/>
                </a:solidFill>
              </a:rPr>
              <a:t>Quinta Diretriz:</a:t>
            </a:r>
            <a:endParaRPr lang="pt-BR">
              <a:solidFill>
                <a:srgbClr val="D6D7E0"/>
              </a:solidFill>
            </a:endParaRPr>
          </a:p>
        </p:txBody>
      </p:sp>
      <p:pic>
        <p:nvPicPr>
          <p:cNvPr id="25604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207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650" y="981075"/>
            <a:ext cx="8072438" cy="54578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	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A cada três meses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pt-BR" dirty="0">
                <a:latin typeface="+mn-lt"/>
                <a:cs typeface="+mn-cs"/>
              </a:rPr>
              <a:t>deverá constar das pautas e </a:t>
            </a:r>
            <a:r>
              <a:rPr lang="pt-BR" b="1" dirty="0">
                <a:solidFill>
                  <a:srgbClr val="C00000"/>
                </a:solidFill>
                <a:latin typeface="+mn-lt"/>
                <a:cs typeface="+mn-cs"/>
              </a:rPr>
              <a:t>assegurado o  pronunciamento do gestor das respectivas esferas de governo</a:t>
            </a:r>
            <a:r>
              <a:rPr lang="pt-BR" dirty="0">
                <a:latin typeface="+mn-lt"/>
                <a:cs typeface="+mn-cs"/>
              </a:rPr>
              <a:t>,  para que faça prestação de contas em relatório detalhado contendo dentre outros,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andamento da agenda de saúde pactuada</a:t>
            </a:r>
            <a:r>
              <a:rPr lang="pt-BR" dirty="0">
                <a:latin typeface="+mn-lt"/>
                <a:cs typeface="+mn-cs"/>
              </a:rPr>
              <a:t>, relatório de gestão,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dados sobre o montante e a forma de aplicação dos recursos</a:t>
            </a:r>
            <a:r>
              <a:rPr lang="pt-BR" dirty="0">
                <a:latin typeface="+mn-lt"/>
                <a:cs typeface="+mn-cs"/>
              </a:rPr>
              <a:t>, as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auditorias iniciadas e concluídas no período</a:t>
            </a:r>
            <a:r>
              <a:rPr lang="pt-BR" dirty="0">
                <a:latin typeface="+mn-lt"/>
                <a:cs typeface="+mn-cs"/>
              </a:rPr>
              <a:t>, bem como a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produção e a oferta de serviços na rede assistencial própria contratada ou conveniada</a:t>
            </a:r>
            <a:r>
              <a:rPr lang="pt-BR" dirty="0">
                <a:latin typeface="+mn-lt"/>
                <a:cs typeface="+mn-cs"/>
              </a:rPr>
              <a:t>, de acordo com o artigo 12 da Lei n.º 8.689/93, destacando-se o grau de congruência com os princípios e diretrizes do SUS.</a:t>
            </a: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  <a:cs typeface="+mn-cs"/>
            </a:endParaRP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	Os Conselhos de Saúde,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desde que com a devida justificativa, buscarão auditorias externas e independentes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,</a:t>
            </a:r>
            <a:r>
              <a:rPr lang="pt-BR" dirty="0">
                <a:latin typeface="+mn-lt"/>
                <a:cs typeface="+mn-cs"/>
              </a:rPr>
              <a:t> sobre as contas e atividades do Gestor do SUS, </a:t>
            </a:r>
            <a:r>
              <a:rPr lang="pt-B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ouvido o Ministério Público.</a:t>
            </a:r>
          </a:p>
        </p:txBody>
      </p:sp>
      <p:sp>
        <p:nvSpPr>
          <p:cNvPr id="57347" name="Rectangle 4"/>
          <p:cNvSpPr>
            <a:spLocks noChangeArrowheads="1"/>
          </p:cNvSpPr>
          <p:nvPr/>
        </p:nvSpPr>
        <p:spPr bwMode="auto">
          <a:xfrm>
            <a:off x="0" y="476250"/>
            <a:ext cx="4235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rgbClr val="D6D7E0"/>
                </a:solidFill>
              </a:rPr>
              <a:t>Resolução  333 /2003 Quarta Diretriz: X</a:t>
            </a:r>
          </a:p>
        </p:txBody>
      </p:sp>
      <p:sp>
        <p:nvSpPr>
          <p:cNvPr id="57348" name="Rectangle 5"/>
          <p:cNvSpPr>
            <a:spLocks noChangeArrowheads="1"/>
          </p:cNvSpPr>
          <p:nvPr/>
        </p:nvSpPr>
        <p:spPr bwMode="auto">
          <a:xfrm>
            <a:off x="4500563" y="6381750"/>
            <a:ext cx="4298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rgbClr val="D6D7E0"/>
                </a:solidFill>
              </a:rPr>
              <a:t>Resolução  333 /2003 Quarta Diretriz: XI</a:t>
            </a:r>
          </a:p>
        </p:txBody>
      </p:sp>
      <p:pic>
        <p:nvPicPr>
          <p:cNvPr id="57349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207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tângulo 6"/>
          <p:cNvSpPr>
            <a:spLocks noChangeArrowheads="1"/>
          </p:cNvSpPr>
          <p:nvPr/>
        </p:nvSpPr>
        <p:spPr bwMode="auto">
          <a:xfrm>
            <a:off x="285750" y="714375"/>
            <a:ext cx="8501063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>
                <a:latin typeface="Georgia" pitchFamily="18" charset="0"/>
              </a:rPr>
              <a:t>	“No tocante à renúncia de receitas tributárias no exercício de 2010, destaca-se que a função  Saúde foi responsável por 9,7% do gasto tributário federal, no valor de R$ 12 bilhões, tendo havido um aumento de 12% em relação a 2009.  A Tabela a seguir apresenta a renúncia de receita na função em 2010, discriminada por gasto tributário.”(Relatório TCU, p. 219. Disponível em: http://portal2.tcu.gov.br/portal/page/portal/TCU/comunidades/contas/contas_governo/contas_10/CG%202010%20Relatório.pdf)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285750" y="3714750"/>
          <a:ext cx="8429684" cy="3000393"/>
        </p:xfrm>
        <a:graphic>
          <a:graphicData uri="http://schemas.openxmlformats.org/drawingml/2006/table">
            <a:tbl>
              <a:tblPr/>
              <a:tblGrid>
                <a:gridCol w="6288544"/>
                <a:gridCol w="2141140"/>
              </a:tblGrid>
              <a:tr h="33337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Gasto Tributário da função Saúde em 2010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33377">
                <a:tc>
                  <a:txBody>
                    <a:bodyPr/>
                    <a:lstStyle/>
                    <a:p>
                      <a:pPr algn="l" fontAlgn="b"/>
                      <a:endParaRPr lang="pt-BR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R$ milhões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Assistência Médica, Odont. e Farmac. a Empregados – IRPJ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2.568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337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Despesas Médicas do IRPF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3.965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337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Entidades Sem Fins Lucrativos – Assistência Social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337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Medicamentos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2.712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337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Produtos Químicos e Farmacêuticos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12.090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7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Fonte: Demonstrativo de gastos tributários de 2010, Secretaria da Receita Federal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7670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48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tângulo 5"/>
          <p:cNvSpPr>
            <a:spLocks noChangeArrowheads="1"/>
          </p:cNvSpPr>
          <p:nvPr/>
        </p:nvSpPr>
        <p:spPr bwMode="auto">
          <a:xfrm>
            <a:off x="214313" y="571500"/>
            <a:ext cx="3500437" cy="465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pt-BR" sz="2000">
                <a:latin typeface="Georgia" pitchFamily="18" charset="0"/>
              </a:rPr>
              <a:t>	Ao longo das duas últimas décadas, observou-se a crescente descentralização dos serviços de saúde, aumentando a responsabilidade dos municípios no atendimento às suas populações.</a:t>
            </a:r>
          </a:p>
          <a:p>
            <a:pPr>
              <a:lnSpc>
                <a:spcPct val="150000"/>
              </a:lnSpc>
            </a:pPr>
            <a:r>
              <a:rPr lang="pt-BR" sz="2000">
                <a:latin typeface="Georgia" pitchFamily="18" charset="0"/>
              </a:rPr>
              <a:t>Fonte: Relatório TCU 2010, p. 216</a:t>
            </a:r>
          </a:p>
        </p:txBody>
      </p:sp>
      <p:sp>
        <p:nvSpPr>
          <p:cNvPr id="28674" name="Retângulo 6"/>
          <p:cNvSpPr>
            <a:spLocks noChangeArrowheads="1"/>
          </p:cNvSpPr>
          <p:nvPr/>
        </p:nvSpPr>
        <p:spPr bwMode="auto">
          <a:xfrm>
            <a:off x="4214813" y="2786063"/>
            <a:ext cx="4572000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000">
                <a:latin typeface="Georgia" pitchFamily="18" charset="0"/>
              </a:rPr>
              <a:t>Constituição Federal</a:t>
            </a:r>
          </a:p>
          <a:p>
            <a:endParaRPr lang="pt-BR" sz="2000">
              <a:latin typeface="Georgia" pitchFamily="18" charset="0"/>
            </a:endParaRPr>
          </a:p>
          <a:p>
            <a:r>
              <a:rPr lang="pt-BR" sz="2000">
                <a:latin typeface="Georgia" pitchFamily="18" charset="0"/>
              </a:rPr>
              <a:t>Art. </a:t>
            </a:r>
            <a:r>
              <a:rPr lang="pt-BR" sz="2000"/>
              <a:t>30</a:t>
            </a:r>
            <a:r>
              <a:rPr lang="pt-BR" sz="2000">
                <a:latin typeface="Georgia" pitchFamily="18" charset="0"/>
              </a:rPr>
              <a:t>. Compete aos Municípios:</a:t>
            </a:r>
          </a:p>
          <a:p>
            <a:r>
              <a:rPr lang="pt-BR" sz="2000">
                <a:latin typeface="Georgia" pitchFamily="18" charset="0"/>
              </a:rPr>
              <a:t>(...)</a:t>
            </a:r>
          </a:p>
          <a:p>
            <a:endParaRPr lang="pt-BR" sz="2000">
              <a:latin typeface="Georgia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t-BR" sz="2000">
                <a:latin typeface="Georgia" pitchFamily="18" charset="0"/>
              </a:rPr>
              <a:t>VII - prestar, com a cooperação técnica e financeira da União e do Estado, serviços de atendimento à saúde da população;</a:t>
            </a:r>
          </a:p>
        </p:txBody>
      </p:sp>
      <p:pic>
        <p:nvPicPr>
          <p:cNvPr id="28675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207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500313"/>
            <a:ext cx="841057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Retângulo 3"/>
          <p:cNvSpPr>
            <a:spLocks noChangeArrowheads="1"/>
          </p:cNvSpPr>
          <p:nvPr/>
        </p:nvSpPr>
        <p:spPr bwMode="auto">
          <a:xfrm>
            <a:off x="357188" y="6143625"/>
            <a:ext cx="3055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400">
                <a:latin typeface="Georgia" pitchFamily="18" charset="0"/>
              </a:rPr>
              <a:t>Fonte: Siga Brasil – Senado Federal.</a:t>
            </a:r>
          </a:p>
        </p:txBody>
      </p:sp>
      <p:sp>
        <p:nvSpPr>
          <p:cNvPr id="29699" name="Retângulo 4"/>
          <p:cNvSpPr>
            <a:spLocks noChangeArrowheads="1"/>
          </p:cNvSpPr>
          <p:nvPr/>
        </p:nvSpPr>
        <p:spPr bwMode="auto">
          <a:xfrm>
            <a:off x="500063" y="928688"/>
            <a:ext cx="8643937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pt-BR" b="1">
                <a:latin typeface="Georgia" pitchFamily="18" charset="0"/>
              </a:rPr>
              <a:t>Execução orçamentária da função Saúde por modalidade de aplicação  </a:t>
            </a:r>
          </a:p>
          <a:p>
            <a:r>
              <a:rPr lang="pt-BR" b="1">
                <a:latin typeface="Georgia" pitchFamily="18" charset="0"/>
              </a:rPr>
              <a:t>Recursos liquidados de acordo com LOA na qual estavam consignados</a:t>
            </a:r>
            <a:endParaRPr lang="pt-BR">
              <a:latin typeface="Georgia" pitchFamily="18" charset="0"/>
            </a:endParaRPr>
          </a:p>
        </p:txBody>
      </p:sp>
      <p:pic>
        <p:nvPicPr>
          <p:cNvPr id="29700" name="Imagem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76250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 rot="21098962">
            <a:off x="1297007" y="1473413"/>
            <a:ext cx="6858048" cy="2862322"/>
          </a:xfrm>
          <a:prstGeom prst="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Como se vê o  papel da União na política de saúde, (...) o que se observa é uma ampliação de sua atuação como coordenador e financiador das políticas, prestando cooperação técnica e financeira a  estados e municípios.</a:t>
            </a:r>
          </a:p>
        </p:txBody>
      </p:sp>
      <p:pic>
        <p:nvPicPr>
          <p:cNvPr id="30724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207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2987675" y="4797425"/>
            <a:ext cx="5761038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Como fica a questão do pagamento de pessoal para a União?</a:t>
            </a:r>
          </a:p>
          <a:p>
            <a:pPr>
              <a:spcBef>
                <a:spcPct val="50000"/>
              </a:spcBef>
            </a:pPr>
            <a:r>
              <a:rPr lang="pt-BR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Como fica a voz dos conselhos municipais e estaduais em relação ao que a União financia?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857625" y="4286250"/>
            <a:ext cx="4929188" cy="18923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dirty="0">
                <a:solidFill>
                  <a:prstClr val="black"/>
                </a:solidFill>
                <a:latin typeface="+mn-lt"/>
                <a:cs typeface="+mn-cs"/>
              </a:rPr>
              <a:t>III- </a:t>
            </a:r>
            <a:r>
              <a:rPr lang="pt-BR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Em 2002</a:t>
            </a:r>
            <a:r>
              <a:rPr lang="pt-BR" dirty="0">
                <a:latin typeface="+mn-lt"/>
                <a:cs typeface="+mn-cs"/>
              </a:rPr>
              <a:t>, a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Norma Operacional da Assistência à Saúde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01 </a:t>
            </a:r>
            <a:r>
              <a:rPr lang="pt-BR" dirty="0">
                <a:latin typeface="+mn-lt"/>
                <a:cs typeface="+mn-cs"/>
              </a:rPr>
              <a:t>tornou a atenção básica uma </a:t>
            </a:r>
            <a:r>
              <a:rPr lang="pt-BR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responsabilidade obrigatória de todos os municípios.</a:t>
            </a:r>
          </a:p>
        </p:txBody>
      </p:sp>
      <p:sp>
        <p:nvSpPr>
          <p:cNvPr id="31746" name="CaixaDeTexto 2"/>
          <p:cNvSpPr txBox="1">
            <a:spLocks noChangeArrowheads="1"/>
          </p:cNvSpPr>
          <p:nvPr/>
        </p:nvSpPr>
        <p:spPr bwMode="auto">
          <a:xfrm>
            <a:off x="0" y="500063"/>
            <a:ext cx="72151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>
                <a:latin typeface="Georgia" pitchFamily="18" charset="0"/>
              </a:rPr>
              <a:t>Um pouco da caminhada no tempo</a:t>
            </a:r>
          </a:p>
        </p:txBody>
      </p:sp>
      <p:sp>
        <p:nvSpPr>
          <p:cNvPr id="4" name="Retângulo 3"/>
          <p:cNvSpPr/>
          <p:nvPr/>
        </p:nvSpPr>
        <p:spPr>
          <a:xfrm>
            <a:off x="179388" y="1700213"/>
            <a:ext cx="3071812" cy="47672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dirty="0">
                <a:solidFill>
                  <a:prstClr val="black"/>
                </a:solidFill>
                <a:latin typeface="+mn-lt"/>
                <a:cs typeface="+mn-cs"/>
              </a:rPr>
              <a:t>I - </a:t>
            </a:r>
            <a:r>
              <a:rPr lang="pt-BR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Em 1994</a:t>
            </a:r>
            <a:r>
              <a:rPr lang="pt-BR" dirty="0">
                <a:solidFill>
                  <a:prstClr val="black"/>
                </a:solidFill>
                <a:latin typeface="+mn-lt"/>
                <a:cs typeface="+mn-cs"/>
              </a:rPr>
              <a:t>, o Decreto 1.232 estabeleceu as condições e a forma de repasse regular e automático de recursos do Fundo Nacional de Saúde para os fundos de saúde estaduais, municipais e do Distrito Federal </a:t>
            </a:r>
            <a:r>
              <a:rPr lang="pt-BR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(modalidade de repasse fundo a fundo). </a:t>
            </a:r>
          </a:p>
        </p:txBody>
      </p:sp>
      <p:sp>
        <p:nvSpPr>
          <p:cNvPr id="5" name="Retângulo 4"/>
          <p:cNvSpPr/>
          <p:nvPr/>
        </p:nvSpPr>
        <p:spPr>
          <a:xfrm>
            <a:off x="4071938" y="1000125"/>
            <a:ext cx="4857750" cy="30892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dirty="0">
                <a:solidFill>
                  <a:prstClr val="black"/>
                </a:solidFill>
                <a:latin typeface="+mn-lt"/>
                <a:cs typeface="+mn-cs"/>
              </a:rPr>
              <a:t>II - </a:t>
            </a:r>
            <a:r>
              <a:rPr lang="pt-BR" dirty="0">
                <a:solidFill>
                  <a:prstClr val="black"/>
                </a:solidFill>
                <a:latin typeface="+mn-lt"/>
                <a:cs typeface="+mn-cs"/>
              </a:rPr>
              <a:t>E, </a:t>
            </a:r>
            <a:r>
              <a:rPr lang="pt-BR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em 1996</a:t>
            </a:r>
            <a:r>
              <a:rPr lang="pt-BR" dirty="0">
                <a:solidFill>
                  <a:prstClr val="black"/>
                </a:solidFill>
                <a:latin typeface="+mn-lt"/>
                <a:cs typeface="+mn-cs"/>
              </a:rPr>
              <a:t>, a </a:t>
            </a:r>
            <a:r>
              <a:rPr lang="pt-BR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Norma Operacional Básica </a:t>
            </a:r>
            <a:r>
              <a:rPr lang="pt-BR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01</a:t>
            </a:r>
            <a:r>
              <a:rPr lang="pt-BR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pt-BR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instituiu a habilitação dos municípios em gestão plena da atenção básica e gestão plena do sistema municipal</a:t>
            </a:r>
            <a:r>
              <a:rPr lang="pt-BR" dirty="0">
                <a:solidFill>
                  <a:prstClr val="black"/>
                </a:solidFill>
                <a:latin typeface="+mn-lt"/>
                <a:cs typeface="+mn-cs"/>
              </a:rPr>
              <a:t>, como forma de   descentralizar os recursos financeiros e a execução dos serviços de saúde aos municípios. </a:t>
            </a:r>
          </a:p>
        </p:txBody>
      </p:sp>
      <p:sp>
        <p:nvSpPr>
          <p:cNvPr id="31749" name="CaixaDeTexto 5"/>
          <p:cNvSpPr txBox="1">
            <a:spLocks noChangeArrowheads="1"/>
          </p:cNvSpPr>
          <p:nvPr/>
        </p:nvSpPr>
        <p:spPr bwMode="auto">
          <a:xfrm>
            <a:off x="4929188" y="6611938"/>
            <a:ext cx="42148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1000">
                <a:latin typeface="Georgia" pitchFamily="18" charset="0"/>
              </a:rPr>
              <a:t>Fonte: Relatório do TCU Contas  2010</a:t>
            </a:r>
          </a:p>
        </p:txBody>
      </p:sp>
      <p:pic>
        <p:nvPicPr>
          <p:cNvPr id="31750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207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tângulo 6"/>
          <p:cNvSpPr>
            <a:spLocks noChangeArrowheads="1"/>
          </p:cNvSpPr>
          <p:nvPr/>
        </p:nvSpPr>
        <p:spPr bwMode="auto">
          <a:xfrm>
            <a:off x="2357438" y="5143500"/>
            <a:ext cx="37861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pt-BR" sz="2000">
                <a:latin typeface="Georgia" pitchFamily="18" charset="0"/>
              </a:rPr>
              <a:t>        I - a Conferência de Saúde</a:t>
            </a:r>
          </a:p>
          <a:p>
            <a:pPr>
              <a:lnSpc>
                <a:spcPct val="150000"/>
              </a:lnSpc>
            </a:pPr>
            <a:r>
              <a:rPr lang="pt-BR" sz="2000">
                <a:latin typeface="Georgia" pitchFamily="18" charset="0"/>
              </a:rPr>
              <a:t>        II - o Conselho de Saúde</a:t>
            </a:r>
          </a:p>
        </p:txBody>
      </p:sp>
      <p:sp>
        <p:nvSpPr>
          <p:cNvPr id="10" name="Retângulo 9"/>
          <p:cNvSpPr/>
          <p:nvPr/>
        </p:nvSpPr>
        <p:spPr>
          <a:xfrm>
            <a:off x="2714625" y="1785938"/>
            <a:ext cx="5715000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Dispõe sobre a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participação da comunidade</a:t>
            </a:r>
            <a:r>
              <a:rPr lang="pt-BR" dirty="0">
                <a:latin typeface="+mn-lt"/>
                <a:cs typeface="+mn-cs"/>
              </a:rPr>
              <a:t> na gestão do Sistema Único de Saúde (SUS} e sobre (...).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285750" y="1000125"/>
            <a:ext cx="5715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Lei nº 8.142, de 28 de dezembro de 1990</a:t>
            </a:r>
          </a:p>
        </p:txBody>
      </p:sp>
      <p:sp>
        <p:nvSpPr>
          <p:cNvPr id="15364" name="Retângulo 5"/>
          <p:cNvSpPr>
            <a:spLocks noChangeArrowheads="1"/>
          </p:cNvSpPr>
          <p:nvPr/>
        </p:nvSpPr>
        <p:spPr bwMode="auto">
          <a:xfrm>
            <a:off x="1357313" y="3500438"/>
            <a:ext cx="6929437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000">
                <a:solidFill>
                  <a:srgbClr val="000000"/>
                </a:solidFill>
                <a:latin typeface="Georgia" pitchFamily="18" charset="0"/>
              </a:rPr>
              <a:t>Art. 1° O Sistema Único de Saúde (SUS), </a:t>
            </a:r>
            <a:r>
              <a:rPr lang="pt-BR" sz="2000" b="1">
                <a:solidFill>
                  <a:srgbClr val="FF0000"/>
                </a:solidFill>
                <a:latin typeface="Georgia" pitchFamily="18" charset="0"/>
              </a:rPr>
              <a:t>em cada esfera de governo</a:t>
            </a:r>
            <a:r>
              <a:rPr lang="pt-BR" sz="2000">
                <a:solidFill>
                  <a:srgbClr val="000000"/>
                </a:solidFill>
                <a:latin typeface="Georgia" pitchFamily="18" charset="0"/>
              </a:rPr>
              <a:t>, deverá contar com as seguintes instâncias colegiadas:</a:t>
            </a:r>
          </a:p>
        </p:txBody>
      </p:sp>
      <p:sp>
        <p:nvSpPr>
          <p:cNvPr id="15365" name="Rectangle 7"/>
          <p:cNvSpPr>
            <a:spLocks noChangeArrowheads="1"/>
          </p:cNvSpPr>
          <p:nvPr/>
        </p:nvSpPr>
        <p:spPr bwMode="auto">
          <a:xfrm>
            <a:off x="0" y="2673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pic>
        <p:nvPicPr>
          <p:cNvPr id="15366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207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63" y="1714500"/>
            <a:ext cx="3071812" cy="47085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IV - </a:t>
            </a:r>
            <a:r>
              <a:rPr lang="pt-BR" dirty="0">
                <a:latin typeface="+mn-lt"/>
                <a:cs typeface="+mn-cs"/>
              </a:rPr>
              <a:t>O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Pacto pela Saúde</a:t>
            </a:r>
            <a:r>
              <a:rPr lang="pt-BR" dirty="0">
                <a:latin typeface="+mn-lt"/>
                <a:cs typeface="+mn-cs"/>
              </a:rPr>
              <a:t>, </a:t>
            </a:r>
            <a:r>
              <a:rPr lang="pt-BR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de 2006</a:t>
            </a:r>
            <a:r>
              <a:rPr lang="pt-BR" dirty="0">
                <a:latin typeface="+mn-lt"/>
                <a:cs typeface="+mn-cs"/>
              </a:rPr>
              <a:t>, substituiu os processos de habilitação pela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adesão de municípios, estados e União ao Termo de Compromisso de Gestão (TCG)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,</a:t>
            </a:r>
            <a:r>
              <a:rPr lang="pt-BR" dirty="0">
                <a:latin typeface="+mn-lt"/>
                <a:cs typeface="+mn-cs"/>
              </a:rPr>
              <a:t> que é renovado anualmente e estabelece metas e compromissos para cada ente da federação. </a:t>
            </a:r>
          </a:p>
        </p:txBody>
      </p:sp>
      <p:sp>
        <p:nvSpPr>
          <p:cNvPr id="33794" name="Retângulo 2"/>
          <p:cNvSpPr>
            <a:spLocks noChangeArrowheads="1"/>
          </p:cNvSpPr>
          <p:nvPr/>
        </p:nvSpPr>
        <p:spPr bwMode="auto">
          <a:xfrm>
            <a:off x="4357688" y="1785938"/>
            <a:ext cx="4214812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>
                <a:solidFill>
                  <a:srgbClr val="000000"/>
                </a:solidFill>
                <a:latin typeface="Georgia" pitchFamily="18" charset="0"/>
              </a:rPr>
              <a:t>A sistemática das transferências de recursos também foi modificada, sendo dividida em seis grandes blocos de </a:t>
            </a:r>
            <a:r>
              <a:rPr lang="pt-BR">
                <a:latin typeface="Georgia" pitchFamily="18" charset="0"/>
              </a:rPr>
              <a:t>financiamento</a:t>
            </a:r>
            <a:r>
              <a:rPr lang="pt-BR">
                <a:solidFill>
                  <a:srgbClr val="000000"/>
                </a:solidFill>
                <a:latin typeface="Georgia" pitchFamily="18" charset="0"/>
              </a:rPr>
              <a:t> </a:t>
            </a:r>
          </a:p>
          <a:p>
            <a:endParaRPr lang="pt-BR">
              <a:solidFill>
                <a:srgbClr val="000000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BR">
                <a:solidFill>
                  <a:srgbClr val="000000"/>
                </a:solidFill>
                <a:latin typeface="Georgia" pitchFamily="18" charset="0"/>
              </a:rPr>
              <a:t>Atenção Básica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BR">
                <a:solidFill>
                  <a:srgbClr val="000000"/>
                </a:solidFill>
                <a:latin typeface="Georgia" pitchFamily="18" charset="0"/>
              </a:rPr>
              <a:t>Média e Alta Complexidade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BR">
                <a:solidFill>
                  <a:srgbClr val="000000"/>
                </a:solidFill>
                <a:latin typeface="Georgia" pitchFamily="18" charset="0"/>
              </a:rPr>
              <a:t>Vigilância em Saúde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BR">
                <a:solidFill>
                  <a:srgbClr val="000000"/>
                </a:solidFill>
                <a:latin typeface="Georgia" pitchFamily="18" charset="0"/>
              </a:rPr>
              <a:t> Assistência Farmacêutica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BR">
                <a:solidFill>
                  <a:srgbClr val="000000"/>
                </a:solidFill>
                <a:latin typeface="Georgia" pitchFamily="18" charset="0"/>
              </a:rPr>
              <a:t> Gestão do SUS   e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t-BR">
                <a:solidFill>
                  <a:srgbClr val="000000"/>
                </a:solidFill>
                <a:latin typeface="Georgia" pitchFamily="18" charset="0"/>
              </a:rPr>
              <a:t>Investimentos em Saúde</a:t>
            </a:r>
          </a:p>
        </p:txBody>
      </p:sp>
      <p:sp>
        <p:nvSpPr>
          <p:cNvPr id="33795" name="CaixaDeTexto 3"/>
          <p:cNvSpPr txBox="1">
            <a:spLocks noChangeArrowheads="1"/>
          </p:cNvSpPr>
          <p:nvPr/>
        </p:nvSpPr>
        <p:spPr bwMode="auto">
          <a:xfrm>
            <a:off x="0" y="500063"/>
            <a:ext cx="72151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>
                <a:latin typeface="Georgia" pitchFamily="18" charset="0"/>
              </a:rPr>
              <a:t>Um pouco da caminhada no tempo</a:t>
            </a:r>
          </a:p>
        </p:txBody>
      </p:sp>
      <p:sp>
        <p:nvSpPr>
          <p:cNvPr id="33796" name="CaixaDeTexto 4"/>
          <p:cNvSpPr txBox="1">
            <a:spLocks noChangeArrowheads="1"/>
          </p:cNvSpPr>
          <p:nvPr/>
        </p:nvSpPr>
        <p:spPr bwMode="auto">
          <a:xfrm>
            <a:off x="4929188" y="6611938"/>
            <a:ext cx="42148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1000">
                <a:latin typeface="Georgia" pitchFamily="18" charset="0"/>
              </a:rPr>
              <a:t>Fonte: Relatório do TCU Contas  2010</a:t>
            </a:r>
          </a:p>
        </p:txBody>
      </p:sp>
      <p:pic>
        <p:nvPicPr>
          <p:cNvPr id="33797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207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000125" y="1928813"/>
            <a:ext cx="7286625" cy="39703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dirty="0">
                <a:latin typeface="+mn-lt"/>
                <a:cs typeface="+mn-cs"/>
              </a:rPr>
              <a:t>Ao longo dos 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últimos cinco anos</a:t>
            </a:r>
            <a:r>
              <a:rPr lang="pt-BR" sz="2400" dirty="0">
                <a:latin typeface="+mn-lt"/>
                <a:cs typeface="+mn-cs"/>
              </a:rPr>
              <a:t>, conforme Relatório do TCU (fl. 217), a média de crescimento nominal anual do gasto foi de 12%; porém, em termos reais, 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o crescimento foi inferior ao do Produto Interno Bruto (PIB)</a:t>
            </a:r>
            <a:r>
              <a:rPr lang="pt-BR" sz="2400" dirty="0">
                <a:latin typeface="+mn-lt"/>
                <a:cs typeface="+mn-cs"/>
              </a:rPr>
              <a:t>, tanto que </a:t>
            </a: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a participação dos gastos com a função no PIB caiu de 1,54% em 2006 para 1,52% em 2010.</a:t>
            </a:r>
          </a:p>
        </p:txBody>
      </p:sp>
      <p:sp>
        <p:nvSpPr>
          <p:cNvPr id="34818" name="CaixaDeTexto 3"/>
          <p:cNvSpPr txBox="1">
            <a:spLocks noChangeArrowheads="1"/>
          </p:cNvSpPr>
          <p:nvPr/>
        </p:nvSpPr>
        <p:spPr bwMode="auto">
          <a:xfrm>
            <a:off x="4929188" y="6611938"/>
            <a:ext cx="42148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1000">
                <a:latin typeface="Georgia" pitchFamily="18" charset="0"/>
              </a:rPr>
              <a:t>Fonte: Relatório do TCU Contas  2010</a:t>
            </a:r>
          </a:p>
        </p:txBody>
      </p:sp>
      <p:pic>
        <p:nvPicPr>
          <p:cNvPr id="34819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207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3143250" y="1357313"/>
            <a:ext cx="600075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339725" algn="just">
              <a:defRPr/>
            </a:pPr>
            <a:r>
              <a:rPr lang="pt-BR" sz="2000" dirty="0">
                <a:solidFill>
                  <a:srgbClr val="000000"/>
                </a:solidFill>
                <a:latin typeface="Arial" pitchFamily="34" charset="0"/>
                <a:cs typeface="+mn-cs"/>
              </a:rPr>
              <a:t>Art. 1</a:t>
            </a:r>
            <a:r>
              <a:rPr lang="pt-BR" sz="2000" u="sng" baseline="30000" dirty="0">
                <a:solidFill>
                  <a:srgbClr val="000000"/>
                </a:solidFill>
                <a:latin typeface="Arial" pitchFamily="34" charset="0"/>
                <a:cs typeface="+mn-cs"/>
              </a:rPr>
              <a:t>o</a:t>
            </a:r>
            <a:r>
              <a:rPr lang="pt-BR" sz="2000" dirty="0">
                <a:solidFill>
                  <a:srgbClr val="000000"/>
                </a:solidFill>
                <a:latin typeface="Arial" pitchFamily="34" charset="0"/>
                <a:cs typeface="+mn-cs"/>
              </a:rPr>
              <a:t>  O art. 12 da Lei n</a:t>
            </a:r>
            <a:r>
              <a:rPr lang="pt-BR" sz="2000" u="sng" baseline="30000" dirty="0">
                <a:solidFill>
                  <a:srgbClr val="000000"/>
                </a:solidFill>
                <a:latin typeface="Arial" pitchFamily="34" charset="0"/>
                <a:cs typeface="+mn-cs"/>
              </a:rPr>
              <a:t>o</a:t>
            </a:r>
            <a:r>
              <a:rPr lang="pt-BR" sz="2000" dirty="0">
                <a:solidFill>
                  <a:srgbClr val="000000"/>
                </a:solidFill>
                <a:latin typeface="Arial" pitchFamily="34" charset="0"/>
                <a:cs typeface="+mn-cs"/>
              </a:rPr>
              <a:t> 8.689, de 27 de julho de 1993, passa a vigorar com a seguinte redação: </a:t>
            </a:r>
          </a:p>
          <a:p>
            <a:pPr indent="339725" algn="just">
              <a:defRPr/>
            </a:pPr>
            <a:endParaRPr lang="pt-BR" sz="2000" dirty="0">
              <a:latin typeface="Arial" pitchFamily="34" charset="0"/>
              <a:cs typeface="+mn-cs"/>
            </a:endParaRPr>
          </a:p>
          <a:p>
            <a:pPr indent="339725" algn="just" eaLnBrk="0" hangingPunct="0">
              <a:lnSpc>
                <a:spcPct val="150000"/>
              </a:lnSpc>
              <a:defRPr/>
            </a:pPr>
            <a:r>
              <a:rPr lang="pt-BR" sz="2000" dirty="0">
                <a:solidFill>
                  <a:srgbClr val="000000"/>
                </a:solidFill>
                <a:latin typeface="Arial" pitchFamily="34" charset="0"/>
                <a:cs typeface="+mn-cs"/>
              </a:rPr>
              <a:t>“Art. 12.  O </a:t>
            </a:r>
            <a:r>
              <a:rPr lang="pt-BR" sz="2000" dirty="0">
                <a:solidFill>
                  <a:srgbClr val="FF0000"/>
                </a:solidFill>
                <a:latin typeface="Arial" pitchFamily="34" charset="0"/>
                <a:cs typeface="+mn-cs"/>
              </a:rPr>
              <a:t>gestor do Sistema Único de Saúde</a:t>
            </a:r>
            <a:r>
              <a:rPr lang="pt-BR" sz="2000" dirty="0">
                <a:solidFill>
                  <a:srgbClr val="000000"/>
                </a:solidFill>
                <a:latin typeface="Arial" pitchFamily="34" charset="0"/>
                <a:cs typeface="+mn-cs"/>
              </a:rPr>
              <a:t>, em cada esfera de governo, </a:t>
            </a:r>
            <a:r>
              <a:rPr lang="pt-BR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+mn-cs"/>
              </a:rPr>
              <a:t>apresentará, trimestralmente, ao conselho de saúde correspondente e, respectivamente, </a:t>
            </a:r>
            <a:r>
              <a:rPr lang="pt-B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+mn-cs"/>
              </a:rPr>
              <a:t>em audiência pública</a:t>
            </a:r>
            <a:r>
              <a:rPr lang="pt-BR" sz="2000" dirty="0">
                <a:solidFill>
                  <a:srgbClr val="000000"/>
                </a:solidFill>
                <a:latin typeface="Arial" pitchFamily="34" charset="0"/>
                <a:cs typeface="+mn-cs"/>
              </a:rPr>
              <a:t>, </a:t>
            </a:r>
            <a:r>
              <a:rPr lang="pt-BR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+mn-cs"/>
              </a:rPr>
              <a:t>às câmaras de vereadores, às </a:t>
            </a:r>
            <a:r>
              <a:rPr lang="pt-BR" sz="2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+mn-cs"/>
              </a:rPr>
              <a:t>assembleias</a:t>
            </a:r>
            <a:r>
              <a:rPr lang="pt-BR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+mn-cs"/>
              </a:rPr>
              <a:t> legislativas e às duas Casas do Congresso Nacional relatório circunstanciado referente a sua atuação naquele período</a:t>
            </a:r>
            <a:r>
              <a:rPr lang="pt-BR" sz="2000" dirty="0">
                <a:solidFill>
                  <a:srgbClr val="000000"/>
                </a:solidFill>
                <a:latin typeface="Arial" pitchFamily="34" charset="0"/>
                <a:cs typeface="+mn-cs"/>
              </a:rPr>
              <a:t>. </a:t>
            </a:r>
            <a:endParaRPr lang="pt-BR" sz="2000" dirty="0">
              <a:latin typeface="Arial" pitchFamily="34" charset="0"/>
              <a:cs typeface="+mn-c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14313" y="500063"/>
            <a:ext cx="2643187" cy="60055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pt-BR">
                <a:latin typeface="Georgia" pitchFamily="18" charset="0"/>
              </a:rPr>
              <a:t>Lei nº 12. 438,  </a:t>
            </a:r>
            <a:r>
              <a:rPr lang="pt-BR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de 06 de julho de </a:t>
            </a:r>
            <a:r>
              <a:rPr lang="pt-BR" sz="2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2011</a:t>
            </a:r>
            <a:r>
              <a:rPr lang="pt-BR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pt-BR">
                <a:latin typeface="Georgia" pitchFamily="18" charset="0"/>
              </a:rPr>
              <a:t>- que dispõe sobre a extinção do Instituto Nacional de Assistência Médica da Previdência Social - INAMPS e </a:t>
            </a:r>
            <a:r>
              <a:rPr lang="pt-BR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dá outras providências, para que a </a:t>
            </a:r>
            <a:r>
              <a:rPr lang="pt-BR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prestação de contas dos gestores do Sistema Único de Saúde - SUS ao Poder Legislativo </a:t>
            </a:r>
            <a:r>
              <a:rPr lang="pt-BR">
                <a:latin typeface="Georgia" pitchFamily="18" charset="0"/>
              </a:rPr>
              <a:t>estenda-se à esfera federal de governo. </a:t>
            </a:r>
          </a:p>
        </p:txBody>
      </p:sp>
      <p:pic>
        <p:nvPicPr>
          <p:cNvPr id="35843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207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4284663" y="893763"/>
            <a:ext cx="4216400" cy="531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339725" algn="just">
              <a:defRPr/>
            </a:pPr>
            <a:r>
              <a:rPr lang="pt-BR" dirty="0">
                <a:solidFill>
                  <a:srgbClr val="000000"/>
                </a:solidFill>
                <a:latin typeface="Arial" pitchFamily="34" charset="0"/>
                <a:cs typeface="+mn-cs"/>
              </a:rPr>
              <a:t>Art. 1</a:t>
            </a:r>
            <a:r>
              <a:rPr lang="pt-BR" u="sng" baseline="30000" dirty="0">
                <a:solidFill>
                  <a:srgbClr val="000000"/>
                </a:solidFill>
                <a:latin typeface="Arial" pitchFamily="34" charset="0"/>
                <a:cs typeface="+mn-cs"/>
              </a:rPr>
              <a:t>o</a:t>
            </a:r>
            <a:r>
              <a:rPr lang="pt-BR" dirty="0">
                <a:solidFill>
                  <a:srgbClr val="000000"/>
                </a:solidFill>
                <a:latin typeface="Arial" pitchFamily="34" charset="0"/>
                <a:cs typeface="+mn-cs"/>
              </a:rPr>
              <a:t>  O art. 12 da Lei n</a:t>
            </a:r>
            <a:r>
              <a:rPr lang="pt-BR" u="sng" baseline="30000" dirty="0">
                <a:solidFill>
                  <a:srgbClr val="000000"/>
                </a:solidFill>
                <a:latin typeface="Arial" pitchFamily="34" charset="0"/>
                <a:cs typeface="+mn-cs"/>
              </a:rPr>
              <a:t>o</a:t>
            </a:r>
            <a:r>
              <a:rPr lang="pt-BR" dirty="0">
                <a:solidFill>
                  <a:srgbClr val="000000"/>
                </a:solidFill>
                <a:latin typeface="Arial" pitchFamily="34" charset="0"/>
                <a:cs typeface="+mn-cs"/>
              </a:rPr>
              <a:t> 8.689, de 27 de julho de 1993, passa a vigorar com a seguinte redação: </a:t>
            </a:r>
          </a:p>
          <a:p>
            <a:pPr indent="339725" algn="just">
              <a:defRPr/>
            </a:pPr>
            <a:endParaRPr lang="pt-BR" dirty="0">
              <a:latin typeface="Arial" pitchFamily="34" charset="0"/>
              <a:cs typeface="+mn-cs"/>
            </a:endParaRPr>
          </a:p>
          <a:p>
            <a:pPr indent="339725" algn="just" eaLnBrk="0" hangingPunct="0">
              <a:lnSpc>
                <a:spcPct val="150000"/>
              </a:lnSpc>
              <a:defRPr/>
            </a:pPr>
            <a:r>
              <a:rPr lang="pt-BR" dirty="0">
                <a:solidFill>
                  <a:srgbClr val="000000"/>
                </a:solidFill>
                <a:latin typeface="Arial" pitchFamily="34" charset="0"/>
                <a:cs typeface="+mn-cs"/>
              </a:rPr>
              <a:t>“Art. 12.  (...)</a:t>
            </a:r>
          </a:p>
          <a:p>
            <a:pPr indent="339725" algn="just" eaLnBrk="0" hangingPunct="0">
              <a:lnSpc>
                <a:spcPct val="150000"/>
              </a:lnSpc>
              <a:defRPr/>
            </a:pPr>
            <a:r>
              <a:rPr lang="pt-BR" dirty="0">
                <a:solidFill>
                  <a:srgbClr val="000000"/>
                </a:solidFill>
                <a:latin typeface="Arial" pitchFamily="34" charset="0"/>
                <a:cs typeface="+mn-cs"/>
              </a:rPr>
              <a:t> </a:t>
            </a:r>
            <a:endParaRPr lang="pt-BR" dirty="0">
              <a:latin typeface="Arial" pitchFamily="34" charset="0"/>
              <a:cs typeface="+mn-cs"/>
            </a:endParaRPr>
          </a:p>
          <a:p>
            <a:pPr indent="339725" algn="just" eaLnBrk="0" hangingPunct="0">
              <a:lnSpc>
                <a:spcPct val="150000"/>
              </a:lnSpc>
              <a:defRPr/>
            </a:pPr>
            <a:r>
              <a:rPr lang="pt-BR" dirty="0">
                <a:solidFill>
                  <a:srgbClr val="000000"/>
                </a:solidFill>
                <a:latin typeface="Arial" pitchFamily="34" charset="0"/>
                <a:cs typeface="+mn-cs"/>
              </a:rPr>
              <a:t>Parágrafo único.  O relatório deverá destacar, dentre outras, </a:t>
            </a:r>
            <a:r>
              <a:rPr lang="pt-BR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+mn-cs"/>
              </a:rPr>
              <a:t>informações sobre montante e fonte de recursos aplicados, auditorias concluídas ou iniciadas </a:t>
            </a:r>
            <a:r>
              <a:rPr lang="pt-BR" dirty="0">
                <a:solidFill>
                  <a:srgbClr val="000000"/>
                </a:solidFill>
                <a:latin typeface="Arial" pitchFamily="34" charset="0"/>
                <a:cs typeface="+mn-cs"/>
              </a:rPr>
              <a:t>no período e oferta e produção de serviços na rede assistencial própria, contratada ou conveniada.” (NR) </a:t>
            </a:r>
            <a:endParaRPr lang="pt-BR" dirty="0">
              <a:latin typeface="Arial" pitchFamily="34" charset="0"/>
              <a:cs typeface="+mn-c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50825" y="1052513"/>
            <a:ext cx="3168650" cy="3448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pt-BR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Lei nº 12. 438</a:t>
            </a:r>
            <a:r>
              <a:rPr lang="pt-BR" sz="2000">
                <a:latin typeface="Georgia" pitchFamily="18" charset="0"/>
              </a:rPr>
              <a:t>,  </a:t>
            </a:r>
            <a:r>
              <a:rPr lang="pt-BR" sz="20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de 06 de julho de 2011 </a:t>
            </a:r>
            <a:r>
              <a:rPr lang="pt-BR" sz="2000">
                <a:latin typeface="Georgia" pitchFamily="18" charset="0"/>
              </a:rPr>
              <a:t>- </a:t>
            </a:r>
            <a:r>
              <a:rPr lang="pt-BR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que dispõe sobre a extinção do Instituto Nacional de Assistência Médica da Previdência Social - INAMPS e dá outras providências, para que a prestação de contas dos gestores do Sistema Único de Saúde - SUS ao Poder Legislativo estenda-se à esfera federal de governo. </a:t>
            </a:r>
          </a:p>
        </p:txBody>
      </p:sp>
      <p:pic>
        <p:nvPicPr>
          <p:cNvPr id="36867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207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00125" y="1428750"/>
            <a:ext cx="7715250" cy="47085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dirty="0">
                <a:latin typeface="+mn-lt"/>
                <a:cs typeface="+mn-cs"/>
              </a:rPr>
              <a:t>Art. 199. A assistência à saúde é livre à iniciativa privada.</a:t>
            </a: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t-BR" sz="2000" dirty="0">
              <a:latin typeface="+mn-lt"/>
              <a:cs typeface="+mn-cs"/>
            </a:endParaRP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dirty="0">
                <a:latin typeface="+mn-lt"/>
                <a:cs typeface="+mn-cs"/>
              </a:rPr>
              <a:t>§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 1º </a:t>
            </a:r>
            <a:r>
              <a:rPr lang="pt-BR" sz="2000" dirty="0">
                <a:latin typeface="+mn-lt"/>
                <a:cs typeface="+mn-cs"/>
              </a:rPr>
              <a:t>- As </a:t>
            </a:r>
            <a:r>
              <a:rPr lang="pt-BR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instituições privadas </a:t>
            </a:r>
            <a:r>
              <a:rPr lang="pt-BR" sz="2000" dirty="0">
                <a:latin typeface="+mn-lt"/>
                <a:cs typeface="+mn-cs"/>
              </a:rPr>
              <a:t>poderão participar </a:t>
            </a:r>
            <a:r>
              <a:rPr lang="pt-BR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de forma complementar do sistema único de saúde</a:t>
            </a:r>
            <a:r>
              <a:rPr lang="pt-BR" sz="2000" dirty="0">
                <a:latin typeface="+mn-lt"/>
                <a:cs typeface="+mn-cs"/>
              </a:rPr>
              <a:t>, segundo diretrizes deste, mediante contrato de direito público ou convênio, </a:t>
            </a:r>
            <a:r>
              <a:rPr lang="pt-BR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tendo preferência as entidades filantrópicas e as sem fins lucrativos.</a:t>
            </a: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t-BR" sz="2000" dirty="0">
              <a:latin typeface="+mn-lt"/>
              <a:cs typeface="+mn-cs"/>
            </a:endParaRP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dirty="0">
                <a:latin typeface="+mn-lt"/>
                <a:cs typeface="+mn-cs"/>
              </a:rPr>
              <a:t>§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2º</a:t>
            </a:r>
            <a:r>
              <a:rPr lang="pt-BR" sz="2000" dirty="0">
                <a:latin typeface="+mn-lt"/>
                <a:cs typeface="+mn-cs"/>
              </a:rPr>
              <a:t> - </a:t>
            </a:r>
            <a:r>
              <a:rPr lang="pt-BR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É vedada</a:t>
            </a:r>
            <a:r>
              <a:rPr lang="pt-BR" sz="2000" dirty="0">
                <a:latin typeface="+mn-lt"/>
                <a:cs typeface="+mn-cs"/>
              </a:rPr>
              <a:t> a destinação de recursos públicos para auxílios ou subvenções às instituições privadas com fins lucrativos.</a:t>
            </a:r>
          </a:p>
        </p:txBody>
      </p:sp>
      <p:sp>
        <p:nvSpPr>
          <p:cNvPr id="37890" name="CaixaDeTexto 2"/>
          <p:cNvSpPr txBox="1">
            <a:spLocks noChangeArrowheads="1"/>
          </p:cNvSpPr>
          <p:nvPr/>
        </p:nvSpPr>
        <p:spPr bwMode="auto">
          <a:xfrm>
            <a:off x="0" y="500063"/>
            <a:ext cx="4500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latin typeface="Georgia" pitchFamily="18" charset="0"/>
              </a:rPr>
              <a:t>Constituição Federal</a:t>
            </a:r>
          </a:p>
        </p:txBody>
      </p:sp>
      <p:pic>
        <p:nvPicPr>
          <p:cNvPr id="37891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207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ítulo 1"/>
          <p:cNvSpPr>
            <a:spLocks noGrp="1"/>
          </p:cNvSpPr>
          <p:nvPr>
            <p:ph type="title" idx="4294967295"/>
          </p:nvPr>
        </p:nvSpPr>
        <p:spPr>
          <a:xfrm>
            <a:off x="357188" y="273050"/>
            <a:ext cx="8572500" cy="1143000"/>
          </a:xfrm>
        </p:spPr>
        <p:txBody>
          <a:bodyPr anchor="b"/>
          <a:lstStyle/>
          <a:p>
            <a:pPr algn="ctr" eaLnBrk="1" hangingPunct="1"/>
            <a:r>
              <a:rPr lang="pt-BR" sz="2800" b="1" smtClean="0"/>
              <a:t>Aplicando a Emenda Constitucional 29/2000</a:t>
            </a:r>
          </a:p>
        </p:txBody>
      </p:sp>
      <p:sp>
        <p:nvSpPr>
          <p:cNvPr id="38914" name="Espaço Reservado para Texto 2"/>
          <p:cNvSpPr>
            <a:spLocks noGrp="1"/>
          </p:cNvSpPr>
          <p:nvPr>
            <p:ph type="body" idx="4294967295"/>
          </p:nvPr>
        </p:nvSpPr>
        <p:spPr>
          <a:xfrm>
            <a:off x="0" y="2286000"/>
            <a:ext cx="3643313" cy="3429000"/>
          </a:xfrm>
        </p:spPr>
        <p:txBody>
          <a:bodyPr/>
          <a:lstStyle/>
          <a:p>
            <a:pPr marL="7938" indent="0" eaLnBrk="1" hangingPunct="1">
              <a:buFont typeface="Georgia" pitchFamily="18" charset="0"/>
              <a:buNone/>
            </a:pPr>
            <a:r>
              <a:rPr lang="pt-BR" sz="3200" smtClean="0"/>
              <a:t>	Para estados e municípios</a:t>
            </a:r>
          </a:p>
          <a:p>
            <a:pPr marL="7938" indent="0" eaLnBrk="1" hangingPunct="1">
              <a:buFont typeface="Georgia" pitchFamily="18" charset="0"/>
              <a:buNone/>
            </a:pPr>
            <a:r>
              <a:rPr lang="pt-BR" sz="3200" b="1" smtClean="0">
                <a:solidFill>
                  <a:srgbClr val="FF0000"/>
                </a:solidFill>
              </a:rPr>
              <a:t>recursos de impostos arrecadados e transferidos 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4294967295"/>
          </p:nvPr>
        </p:nvSpPr>
        <p:spPr>
          <a:xfrm>
            <a:off x="3786188" y="2428875"/>
            <a:ext cx="5357812" cy="3667125"/>
          </a:xfrm>
        </p:spPr>
        <p:txBody>
          <a:bodyPr>
            <a:normAutofit fontScale="92500" lnSpcReduction="10000"/>
          </a:bodyPr>
          <a:lstStyle/>
          <a:p>
            <a:pPr marL="0" indent="109538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pt-BR" sz="3200" dirty="0" smtClean="0"/>
              <a:t>	Para a União </a:t>
            </a:r>
            <a:r>
              <a:rPr lang="pt-BR" sz="3200" b="1" dirty="0" smtClean="0">
                <a:solidFill>
                  <a:srgbClr val="FF0000"/>
                </a:solidFill>
              </a:rPr>
              <a:t>desde o ano 2001 ao ano 2004  </a:t>
            </a:r>
            <a:r>
              <a:rPr lang="pt-BR" sz="3200" dirty="0" smtClean="0"/>
              <a:t>o valor apurado no ano anterior, corrigido pela </a:t>
            </a:r>
            <a:r>
              <a:rPr lang="pt-BR" sz="3200" u="sng" dirty="0" smtClean="0">
                <a:solidFill>
                  <a:srgbClr val="FF0000"/>
                </a:solidFill>
              </a:rPr>
              <a:t>variação nominal</a:t>
            </a:r>
            <a:r>
              <a:rPr lang="pt-BR" sz="3200" dirty="0" smtClean="0"/>
              <a:t> do Produto Interno Bruto - PIB </a:t>
            </a:r>
          </a:p>
          <a:p>
            <a:pPr marL="0" indent="109538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pt-BR" sz="3200" b="1" dirty="0" smtClean="0">
                <a:solidFill>
                  <a:srgbClr val="FF0000"/>
                </a:solidFill>
              </a:rPr>
              <a:t>	Continuamos sem definir até agosto de 2011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pt-BR" sz="3200" dirty="0"/>
          </a:p>
        </p:txBody>
      </p:sp>
      <p:cxnSp>
        <p:nvCxnSpPr>
          <p:cNvPr id="5" name="Conector reto 4"/>
          <p:cNvCxnSpPr/>
          <p:nvPr/>
        </p:nvCxnSpPr>
        <p:spPr>
          <a:xfrm rot="5400000">
            <a:off x="1641476" y="4143375"/>
            <a:ext cx="3859212" cy="158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917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207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394" name="Group 2"/>
          <p:cNvGraphicFramePr>
            <a:graphicFrameLocks noGrp="1"/>
          </p:cNvGraphicFramePr>
          <p:nvPr/>
        </p:nvGraphicFramePr>
        <p:xfrm>
          <a:off x="0" y="1125538"/>
          <a:ext cx="9144000" cy="5156200"/>
        </p:xfrm>
        <a:graphic>
          <a:graphicData uri="http://schemas.openxmlformats.org/drawingml/2006/table">
            <a:tbl>
              <a:tblPr/>
              <a:tblGrid>
                <a:gridCol w="4489450"/>
                <a:gridCol w="4654550"/>
              </a:tblGrid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/>
                          <a:cs typeface="Times New Roman" pitchFamily="18" charset="0"/>
                        </a:rPr>
                        <a:t>Base de Cálculo Estadual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526" marR="41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/>
                          <a:cs typeface="Times New Roman" pitchFamily="18" charset="0"/>
                        </a:rPr>
                        <a:t>Base de Cálculo Municipal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526" marR="41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17938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/>
                          <a:cs typeface="Times New Roman" pitchFamily="18" charset="0"/>
                        </a:rPr>
                        <a:t>ICMS (75%)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526" marR="41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07963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/>
                          <a:cs typeface="Times New Roman" pitchFamily="18" charset="0"/>
                        </a:rPr>
                        <a:t>ICMS (25%)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526" marR="41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17938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/>
                          <a:cs typeface="Times New Roman" pitchFamily="18" charset="0"/>
                        </a:rPr>
                        <a:t>IPVA (50%)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526" marR="41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07963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/>
                          <a:cs typeface="Times New Roman" pitchFamily="18" charset="0"/>
                        </a:rPr>
                        <a:t>IPVA (50%)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526" marR="41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17938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/>
                          <a:cs typeface="Times New Roman" pitchFamily="18" charset="0"/>
                        </a:rPr>
                        <a:t>ITCD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526" marR="41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07963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/>
                          <a:cs typeface="Times New Roman" pitchFamily="18" charset="0"/>
                        </a:rPr>
                        <a:t>IPTU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526" marR="41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17938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/>
                          <a:cs typeface="Times New Roman" pitchFamily="18" charset="0"/>
                        </a:rPr>
                        <a:t>Simples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526" marR="41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07963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/>
                          <a:cs typeface="Times New Roman" pitchFamily="18" charset="0"/>
                        </a:rPr>
                        <a:t>ISS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526" marR="41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17938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/>
                          <a:cs typeface="Times New Roman" pitchFamily="18" charset="0"/>
                        </a:rPr>
                        <a:t>Imposto de Renda Retido na Fonte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526" marR="41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07963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/>
                          <a:cs typeface="Times New Roman" pitchFamily="18" charset="0"/>
                        </a:rPr>
                        <a:t>ITBI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526" marR="41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17938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/>
                          <a:cs typeface="Times New Roman" pitchFamily="18" charset="0"/>
                        </a:rPr>
                        <a:t>Quota-parte FPE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526" marR="41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07963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/>
                          <a:cs typeface="Times New Roman" pitchFamily="18" charset="0"/>
                        </a:rPr>
                        <a:t>Quota-parte FPM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526" marR="41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17938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/>
                          <a:cs typeface="Times New Roman" pitchFamily="18" charset="0"/>
                        </a:rPr>
                        <a:t>Quota-parte IPI - exportação (75%)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526" marR="41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07963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/>
                          <a:cs typeface="Times New Roman" pitchFamily="18" charset="0"/>
                        </a:rPr>
                        <a:t>Quota-parte IPI - exportação (25%)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526" marR="41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17938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/>
                          <a:cs typeface="Times New Roman" pitchFamily="18" charset="0"/>
                        </a:rPr>
                        <a:t>Transferência LC 87/96 - Lei Kandir (75%)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526" marR="41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07963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/>
                          <a:cs typeface="Times New Roman" pitchFamily="18" charset="0"/>
                        </a:rPr>
                        <a:t>Quota-parte ITR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526" marR="41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17938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/>
                          <a:cs typeface="Times New Roman" pitchFamily="18" charset="0"/>
                        </a:rPr>
                        <a:t>Dívida Ativa Tributária de Impostos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526" marR="41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07963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/>
                          <a:cs typeface="Times New Roman" pitchFamily="18" charset="0"/>
                        </a:rPr>
                        <a:t>Transferência LC 87/96 - Lei Kandir (25%)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526" marR="41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17938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/>
                          <a:cs typeface="Times New Roman" pitchFamily="18" charset="0"/>
                        </a:rPr>
                        <a:t>Multas, juros de mora e correção monetária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526" marR="41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07963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/>
                          <a:cs typeface="Times New Roman" pitchFamily="18" charset="0"/>
                        </a:rPr>
                        <a:t>Dívida Ativa Tributária de Impostos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526" marR="41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"/>
                        <a:cs typeface="Times New Roman" pitchFamily="18" charset="0"/>
                      </a:endParaRPr>
                    </a:p>
                  </a:txBody>
                  <a:tcPr marL="41526" marR="41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07963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/>
                          <a:cs typeface="Times New Roman" pitchFamily="18" charset="0"/>
                        </a:rPr>
                        <a:t>Multas, juros de mora e correção monetária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526" marR="4152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9968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48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625" y="873125"/>
            <a:ext cx="8286750" cy="53197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t-BR">
                <a:latin typeface="Georgia" pitchFamily="18" charset="0"/>
              </a:rPr>
              <a:t>       </a:t>
            </a:r>
          </a:p>
          <a:p>
            <a:pPr>
              <a:lnSpc>
                <a:spcPct val="150000"/>
              </a:lnSpc>
              <a:defRPr/>
            </a:pPr>
            <a:r>
              <a:rPr lang="pt-BR">
                <a:latin typeface="Georgia" pitchFamily="18" charset="0"/>
              </a:rPr>
              <a:t>        Os recursos do Fundo Nacional de Saúde (FNS) serão alocados como:</a:t>
            </a:r>
          </a:p>
          <a:p>
            <a:pPr>
              <a:lnSpc>
                <a:spcPct val="150000"/>
              </a:lnSpc>
              <a:defRPr/>
            </a:pPr>
            <a:endParaRPr lang="pt-BR">
              <a:latin typeface="Georgia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pt-BR">
                <a:latin typeface="Georgia" pitchFamily="18" charset="0"/>
              </a:rPr>
              <a:t>        I - despesas de custeio e de capital do Ministério da Saúde,  seus órgãos e entidades, da administração direta e indireta;</a:t>
            </a:r>
          </a:p>
          <a:p>
            <a:pPr>
              <a:lnSpc>
                <a:spcPct val="150000"/>
              </a:lnSpc>
              <a:defRPr/>
            </a:pPr>
            <a:r>
              <a:rPr lang="pt-BR">
                <a:latin typeface="Georgia" pitchFamily="18" charset="0"/>
              </a:rPr>
              <a:t>        II - investimentos previstos em lei orçamentária, de iniciativa do Poder Legislativo e aprovados pelo Congresso Nacional;</a:t>
            </a:r>
          </a:p>
          <a:p>
            <a:pPr>
              <a:lnSpc>
                <a:spcPct val="150000"/>
              </a:lnSpc>
              <a:defRPr/>
            </a:pPr>
            <a:r>
              <a:rPr lang="pt-BR">
                <a:latin typeface="Georgia" pitchFamily="18" charset="0"/>
              </a:rPr>
              <a:t>        III - investimentos previstos no Plano Qüinqüenal do Ministério da Saúde;</a:t>
            </a:r>
          </a:p>
          <a:p>
            <a:pPr>
              <a:lnSpc>
                <a:spcPct val="150000"/>
              </a:lnSpc>
              <a:defRPr/>
            </a:pPr>
            <a:r>
              <a:rPr lang="pt-BR">
                <a:latin typeface="Georgia" pitchFamily="18" charset="0"/>
              </a:rPr>
              <a:t>        IV - cobertura das ações e serviços de saúde a serem implementados pelos Municípios, Estados e Distrito Federal.</a:t>
            </a:r>
          </a:p>
          <a:p>
            <a:pPr>
              <a:lnSpc>
                <a:spcPct val="150000"/>
              </a:lnSpc>
              <a:defRPr/>
            </a:pPr>
            <a:r>
              <a:rPr lang="pt-BR">
                <a:latin typeface="Georgia" pitchFamily="18" charset="0"/>
              </a:rPr>
              <a:t>        Parágrafo único. Os recursos referidos no inciso IV deste artigo </a:t>
            </a: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destinar-se-ão a investimentos na rede de serviços, à cobertura assistencial ambulatorial e hospitalar e às demais ações de saúde.</a:t>
            </a:r>
          </a:p>
        </p:txBody>
      </p:sp>
      <p:sp>
        <p:nvSpPr>
          <p:cNvPr id="40962" name="Retângulo 2"/>
          <p:cNvSpPr>
            <a:spLocks noChangeArrowheads="1"/>
          </p:cNvSpPr>
          <p:nvPr/>
        </p:nvSpPr>
        <p:spPr bwMode="auto">
          <a:xfrm>
            <a:off x="0" y="500063"/>
            <a:ext cx="2320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rgbClr val="C8C8C8"/>
                </a:solidFill>
                <a:latin typeface="Georgia" pitchFamily="18" charset="0"/>
              </a:rPr>
              <a:t>Art. 2°,  Lei 8.142/90</a:t>
            </a:r>
          </a:p>
        </p:txBody>
      </p:sp>
      <p:pic>
        <p:nvPicPr>
          <p:cNvPr id="40963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207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tângulo 1"/>
          <p:cNvSpPr>
            <a:spLocks noChangeArrowheads="1"/>
          </p:cNvSpPr>
          <p:nvPr/>
        </p:nvSpPr>
        <p:spPr bwMode="auto">
          <a:xfrm>
            <a:off x="714375" y="1714500"/>
            <a:ext cx="7500938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>
                <a:latin typeface="Georgia" pitchFamily="18" charset="0"/>
              </a:rPr>
              <a:t>	Para efeito da apuração das aplicações mínimas em ASPS, serão utilizados os critérios previstos nas Diretrizes da Resolução n° 322/2003 do Conselho Nacional de Saúde.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979613" y="5157788"/>
            <a:ext cx="7164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Até definição da regulamentação da matéria</a:t>
            </a:r>
          </a:p>
        </p:txBody>
      </p:sp>
      <p:pic>
        <p:nvPicPr>
          <p:cNvPr id="41987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79450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tângulo 1"/>
          <p:cNvSpPr>
            <a:spLocks noChangeArrowheads="1"/>
          </p:cNvSpPr>
          <p:nvPr/>
        </p:nvSpPr>
        <p:spPr bwMode="auto">
          <a:xfrm>
            <a:off x="1785938" y="2000250"/>
            <a:ext cx="6786562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b="1">
                <a:latin typeface="Georgia" pitchFamily="18" charset="0"/>
              </a:rPr>
              <a:t>Art. 10. Para efeito de cálculo dos recursos mínimos a que se refere esta Lei, </a:t>
            </a:r>
            <a:r>
              <a:rPr lang="pt-BR" sz="2400">
                <a:latin typeface="Georgia" pitchFamily="18" charset="0"/>
              </a:rPr>
              <a:t>serão consideradas:</a:t>
            </a:r>
          </a:p>
          <a:p>
            <a:endParaRPr lang="pt-BR" sz="2400">
              <a:latin typeface="Georgia" pitchFamily="18" charset="0"/>
            </a:endParaRPr>
          </a:p>
          <a:p>
            <a:r>
              <a:rPr lang="pt-BR" sz="2400">
                <a:latin typeface="Georgia" pitchFamily="18" charset="0"/>
              </a:rPr>
              <a:t>I - as despesas liquidadas no exercício;</a:t>
            </a:r>
          </a:p>
          <a:p>
            <a:endParaRPr lang="pt-BR" sz="2400">
              <a:latin typeface="Georgia" pitchFamily="18" charset="0"/>
            </a:endParaRPr>
          </a:p>
          <a:p>
            <a:pPr algn="just"/>
            <a:r>
              <a:rPr lang="pt-BR" sz="2400">
                <a:latin typeface="Georgia" pitchFamily="18" charset="0"/>
              </a:rPr>
              <a:t>II - as despesas empenhadas e não liquidadas, inscritas em restos a pagar até o limite das disponibilidades de caixa ao final do exercício, consolidadas no fundo de saúde.</a:t>
            </a:r>
          </a:p>
          <a:p>
            <a:endParaRPr lang="pt-BR" sz="2000">
              <a:latin typeface="Georgia" pitchFamily="18" charset="0"/>
            </a:endParaRPr>
          </a:p>
          <a:p>
            <a:r>
              <a:rPr lang="pt-BR" sz="2000">
                <a:latin typeface="Georgia" pitchFamily="18" charset="0"/>
              </a:rPr>
              <a:t>(...)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500063" y="571500"/>
            <a:ext cx="28575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PLP 306/2008</a:t>
            </a:r>
          </a:p>
        </p:txBody>
      </p:sp>
      <p:pic>
        <p:nvPicPr>
          <p:cNvPr id="43011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207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tângulo 2"/>
          <p:cNvSpPr>
            <a:spLocks noChangeArrowheads="1"/>
          </p:cNvSpPr>
          <p:nvPr/>
        </p:nvSpPr>
        <p:spPr bwMode="auto">
          <a:xfrm>
            <a:off x="4071938" y="908050"/>
            <a:ext cx="5072062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pt-BR">
                <a:latin typeface="Georgia" pitchFamily="18" charset="0"/>
              </a:rPr>
              <a:t> Caráter   permanente e deliberativo, órgão colegiado .</a:t>
            </a:r>
          </a:p>
        </p:txBody>
      </p:sp>
      <p:sp>
        <p:nvSpPr>
          <p:cNvPr id="6" name="Retângulo 5"/>
          <p:cNvSpPr/>
          <p:nvPr/>
        </p:nvSpPr>
        <p:spPr>
          <a:xfrm>
            <a:off x="285750" y="857250"/>
            <a:ext cx="3357563" cy="54943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solidFill>
                  <a:prstClr val="black"/>
                </a:solidFill>
                <a:latin typeface="+mn-lt"/>
                <a:cs typeface="+mn-cs"/>
              </a:rPr>
              <a:t>  Reunir-se-á a cada quatro anos com a </a:t>
            </a:r>
            <a:r>
              <a:rPr lang="pt-BR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representação</a:t>
            </a:r>
            <a:r>
              <a:rPr lang="pt-BR" dirty="0">
                <a:solidFill>
                  <a:prstClr val="black"/>
                </a:solidFill>
                <a:latin typeface="+mn-lt"/>
                <a:cs typeface="+mn-cs"/>
              </a:rPr>
              <a:t> dos vários </a:t>
            </a:r>
            <a:r>
              <a:rPr lang="pt-BR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segmentos sociais</a:t>
            </a:r>
            <a:r>
              <a:rPr lang="pt-BR" dirty="0">
                <a:solidFill>
                  <a:prstClr val="black"/>
                </a:solidFill>
                <a:latin typeface="+mn-lt"/>
                <a:cs typeface="+mn-cs"/>
              </a:rPr>
              <a:t>, para </a:t>
            </a:r>
            <a:r>
              <a:rPr lang="pt-BR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avaliar a situação de saúde e propor as diretrizes para a formulação da política de saúde </a:t>
            </a:r>
            <a:r>
              <a:rPr lang="pt-BR" dirty="0">
                <a:solidFill>
                  <a:prstClr val="black"/>
                </a:solidFill>
                <a:latin typeface="+mn-lt"/>
                <a:cs typeface="+mn-cs"/>
              </a:rPr>
              <a:t>nos níveis correspondentes, </a:t>
            </a:r>
            <a:r>
              <a:rPr lang="pt-BR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convocada pelo Poder Executivo ou, extraordinariamente, por esta ou pelo Conselho</a:t>
            </a:r>
            <a:endParaRPr lang="pt-BR" dirty="0">
              <a:latin typeface="+mn-lt"/>
              <a:cs typeface="+mn-cs"/>
            </a:endParaRP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de Saúde.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14313" y="500063"/>
            <a:ext cx="3571875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  I - a Conferência de Saúde - 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286250" y="642938"/>
            <a:ext cx="3563938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II - o Conselho de Saúde  - 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4000500" y="3643313"/>
            <a:ext cx="5143500" cy="300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Atuação:  </a:t>
            </a:r>
            <a:r>
              <a:rPr lang="pt-BR" dirty="0">
                <a:latin typeface="+mn-lt"/>
                <a:cs typeface="+mn-cs"/>
              </a:rPr>
              <a:t>na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formulação de estratégias </a:t>
            </a:r>
            <a:r>
              <a:rPr lang="pt-BR" dirty="0">
                <a:latin typeface="+mn-lt"/>
                <a:cs typeface="+mn-cs"/>
              </a:rPr>
              <a:t>e no </a:t>
            </a:r>
            <a:r>
              <a:rPr lang="pt-BR" b="1" dirty="0">
                <a:latin typeface="+mn-lt"/>
                <a:cs typeface="+mn-cs"/>
              </a:rPr>
              <a:t>controle da execução da política de saúde </a:t>
            </a:r>
            <a:r>
              <a:rPr lang="pt-BR" dirty="0">
                <a:latin typeface="+mn-lt"/>
                <a:cs typeface="+mn-cs"/>
              </a:rPr>
              <a:t>na sua instância (inclusive nos aspectos econômicos e financeiros), cujas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decisões serão homologadas pelo chefe do poder</a:t>
            </a:r>
            <a:r>
              <a:rPr lang="pt-BR" dirty="0">
                <a:latin typeface="+mn-lt"/>
                <a:cs typeface="+mn-cs"/>
              </a:rPr>
              <a:t> legalmente constituído em cada esfera do governo.</a:t>
            </a:r>
          </a:p>
        </p:txBody>
      </p:sp>
      <p:sp>
        <p:nvSpPr>
          <p:cNvPr id="10" name="Retângulo 9"/>
          <p:cNvSpPr/>
          <p:nvPr/>
        </p:nvSpPr>
        <p:spPr>
          <a:xfrm>
            <a:off x="4214813" y="1785938"/>
            <a:ext cx="4929187" cy="17033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Composição:  </a:t>
            </a:r>
            <a:r>
              <a:rPr lang="pt-BR" dirty="0">
                <a:latin typeface="+mn-lt"/>
                <a:cs typeface="+mn-cs"/>
              </a:rPr>
              <a:t>representantes do governo,  prestadores de serviço, profissionais de saúde e usuários, o seu Presidente eleito entre os membros do Conselho, em Reunião Plenária</a:t>
            </a:r>
          </a:p>
        </p:txBody>
      </p:sp>
      <p:cxnSp>
        <p:nvCxnSpPr>
          <p:cNvPr id="11" name="Conector reto 10"/>
          <p:cNvCxnSpPr/>
          <p:nvPr/>
        </p:nvCxnSpPr>
        <p:spPr>
          <a:xfrm rot="5400000">
            <a:off x="750888" y="3749675"/>
            <a:ext cx="6215062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2" name="Rectangle 9"/>
          <p:cNvSpPr>
            <a:spLocks noChangeArrowheads="1"/>
          </p:cNvSpPr>
          <p:nvPr/>
        </p:nvSpPr>
        <p:spPr bwMode="auto">
          <a:xfrm>
            <a:off x="0" y="6542088"/>
            <a:ext cx="256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400">
                <a:solidFill>
                  <a:srgbClr val="406F8D"/>
                </a:solidFill>
              </a:rPr>
              <a:t>Art. 1º, § 1º, Lei nº 8.142/1990</a:t>
            </a:r>
          </a:p>
        </p:txBody>
      </p:sp>
      <p:sp>
        <p:nvSpPr>
          <p:cNvPr id="16393" name="Rectangle 10"/>
          <p:cNvSpPr>
            <a:spLocks noChangeArrowheads="1"/>
          </p:cNvSpPr>
          <p:nvPr/>
        </p:nvSpPr>
        <p:spPr bwMode="auto">
          <a:xfrm>
            <a:off x="6372225" y="6381750"/>
            <a:ext cx="256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400">
                <a:solidFill>
                  <a:srgbClr val="406F8D"/>
                </a:solidFill>
              </a:rPr>
              <a:t>Art. 1º, § 2º, Lei nº 8.142/1990</a:t>
            </a:r>
          </a:p>
        </p:txBody>
      </p:sp>
      <p:sp>
        <p:nvSpPr>
          <p:cNvPr id="16394" name="Rectangle 12"/>
          <p:cNvSpPr>
            <a:spLocks noChangeArrowheads="1"/>
          </p:cNvSpPr>
          <p:nvPr/>
        </p:nvSpPr>
        <p:spPr bwMode="auto">
          <a:xfrm>
            <a:off x="0" y="2673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pic>
        <p:nvPicPr>
          <p:cNvPr id="16395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207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tângulo 1"/>
          <p:cNvSpPr>
            <a:spLocks noChangeArrowheads="1"/>
          </p:cNvSpPr>
          <p:nvPr/>
        </p:nvSpPr>
        <p:spPr bwMode="auto">
          <a:xfrm>
            <a:off x="250825" y="1643063"/>
            <a:ext cx="8713788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000" b="1">
                <a:latin typeface="Georgia" pitchFamily="18" charset="0"/>
              </a:rPr>
              <a:t>Art. 10. Para efeito de cálculo dos recursos mínimos a que se refere esta Lei, </a:t>
            </a:r>
            <a:r>
              <a:rPr lang="pt-BR" sz="2000">
                <a:latin typeface="Georgia" pitchFamily="18" charset="0"/>
              </a:rPr>
              <a:t>(...)</a:t>
            </a:r>
          </a:p>
          <a:p>
            <a:pPr algn="just"/>
            <a:endParaRPr lang="pt-BR" sz="2000">
              <a:latin typeface="Georgia" pitchFamily="18" charset="0"/>
            </a:endParaRPr>
          </a:p>
          <a:p>
            <a:pPr algn="just"/>
            <a:endParaRPr lang="pt-BR" sz="2000">
              <a:latin typeface="Georgia" pitchFamily="18" charset="0"/>
            </a:endParaRPr>
          </a:p>
          <a:p>
            <a:pPr algn="just"/>
            <a:r>
              <a:rPr lang="pt-BR" sz="2000">
                <a:latin typeface="Georgia" pitchFamily="18" charset="0"/>
              </a:rPr>
              <a:t>§ 1º Os recursos provenientes do cancelamento ou da prescrição de restos a pagar, inscritos na forma do inciso II deste artigo, deverão ser, necessariamente, aplicados em ações e serviços públicos de saúde.</a:t>
            </a:r>
          </a:p>
          <a:p>
            <a:pPr algn="just"/>
            <a:endParaRPr lang="pt-BR" sz="2000">
              <a:latin typeface="Georgia" pitchFamily="18" charset="0"/>
            </a:endParaRPr>
          </a:p>
          <a:p>
            <a:pPr algn="just"/>
            <a:endParaRPr lang="pt-BR" sz="2000">
              <a:latin typeface="Georgia" pitchFamily="18" charset="0"/>
            </a:endParaRPr>
          </a:p>
          <a:p>
            <a:pPr algn="just"/>
            <a:r>
              <a:rPr lang="pt-BR" sz="2000">
                <a:latin typeface="Georgia" pitchFamily="18" charset="0"/>
              </a:rPr>
              <a:t>§ 2º Na hipótese prevista no § 1º, os recursos deverão ser, efetivamente, aplicados em ações e serviços de saúde até o término do exercício seguinte ao do cancelamento ou da prescrição dos respectivos restos a pagar, sem prejuízo do percentual mínimo a ser aplicado no exercício correspondente.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500063" y="571500"/>
            <a:ext cx="28575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PLP 306/2008</a:t>
            </a:r>
          </a:p>
        </p:txBody>
      </p:sp>
      <p:pic>
        <p:nvPicPr>
          <p:cNvPr id="44035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207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500" y="928688"/>
            <a:ext cx="8572500" cy="59086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latin typeface="+mn-lt"/>
                <a:cs typeface="+mn-cs"/>
              </a:rPr>
              <a:t>Art. 10. Para efeito de cálculo dos recursos mínimos a que se refere esta Lei, </a:t>
            </a:r>
            <a:r>
              <a:rPr lang="pt-BR" dirty="0">
                <a:latin typeface="+mn-lt"/>
                <a:cs typeface="+mn-cs"/>
              </a:rPr>
              <a:t>serão consideradas: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(...)</a:t>
            </a: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§ 3° </a:t>
            </a:r>
            <a:r>
              <a:rPr lang="pt-B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Para a União</a:t>
            </a:r>
            <a:r>
              <a:rPr lang="pt-BR" dirty="0">
                <a:latin typeface="+mn-lt"/>
                <a:cs typeface="+mn-cs"/>
              </a:rPr>
              <a:t>, as despesas de juros e amortizações, no exercício em que ocorrerem, decorrentes de recursos de operações de crédito utilizados após a entrada em vigor desta Lei, para financiar ações e serviços públicos de saúde, integrarão o montante considerado para o cálculo dos valores mínimos constitucionalmente exigidos.</a:t>
            </a: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  <a:cs typeface="+mn-cs"/>
            </a:endParaRP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§ 4° </a:t>
            </a:r>
            <a:r>
              <a:rPr lang="pt-B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Para os Estados, o Distrito Federal e os Municípios</a:t>
            </a:r>
            <a:r>
              <a:rPr lang="pt-BR" dirty="0">
                <a:latin typeface="+mn-lt"/>
                <a:cs typeface="+mn-cs"/>
              </a:rPr>
              <a:t>, as despesas de juros e amortizações, no exercício em que ocorrerem, decorrentes de recursos de operações de crédito utilizados a partir de 1° de janeiro de 2000 para financiar ações e serviços  públicos de saúde integrarão o montante considerado para o cálculo dos valores mínimos constitucionalmente exigidos.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500063" y="571500"/>
            <a:ext cx="28575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PLP 306/2008</a:t>
            </a:r>
          </a:p>
        </p:txBody>
      </p:sp>
      <p:pic>
        <p:nvPicPr>
          <p:cNvPr id="45059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207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tângulo 1"/>
          <p:cNvSpPr>
            <a:spLocks noChangeArrowheads="1"/>
          </p:cNvSpPr>
          <p:nvPr/>
        </p:nvSpPr>
        <p:spPr bwMode="auto">
          <a:xfrm>
            <a:off x="857250" y="1858963"/>
            <a:ext cx="7715250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>
                <a:latin typeface="Georgia" pitchFamily="18" charset="0"/>
              </a:rPr>
              <a:t>Art. 12. É vedado à União, aos Estados, ao Distrito Federal e aos Municípios </a:t>
            </a:r>
            <a:r>
              <a:rPr lang="pt-BR" sz="2400">
                <a:latin typeface="Georgia" pitchFamily="18" charset="0"/>
              </a:rPr>
              <a:t>excluir da base de cálculo das receitas de que trata esta Lei quaisquer parcelas de impostos ou transferências constitucionais vinculadas a fundos ou despesas, quando da apuração do percentual mínimo a ser aplicado em ações e serviços públicos de saúde.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500063" y="571500"/>
            <a:ext cx="28575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PLP 306/2008</a:t>
            </a:r>
          </a:p>
        </p:txBody>
      </p:sp>
      <p:pic>
        <p:nvPicPr>
          <p:cNvPr id="46083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207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tângulo 1"/>
          <p:cNvSpPr>
            <a:spLocks noChangeArrowheads="1"/>
          </p:cNvSpPr>
          <p:nvPr/>
        </p:nvSpPr>
        <p:spPr bwMode="auto">
          <a:xfrm>
            <a:off x="571500" y="1214438"/>
            <a:ext cx="85725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000" b="1">
                <a:latin typeface="Georgia" pitchFamily="18" charset="0"/>
              </a:rPr>
              <a:t>Art. 19. Não constituirão despesas com ações e serviços públicos de saúde, para </a:t>
            </a:r>
            <a:r>
              <a:rPr lang="pt-BR" sz="2000">
                <a:latin typeface="Georgia" pitchFamily="18" charset="0"/>
              </a:rPr>
              <a:t>fins de apuração dos percentuais mínimos de que trata esta Lei, aquelas decorrentes de:</a:t>
            </a:r>
          </a:p>
          <a:p>
            <a:pPr>
              <a:spcBef>
                <a:spcPts val="1200"/>
              </a:spcBef>
            </a:pPr>
            <a:r>
              <a:rPr lang="pt-BR" sz="2000">
                <a:latin typeface="Georgia" pitchFamily="18" charset="0"/>
              </a:rPr>
              <a:t>I - pagamento de aposentadorias e pensões, inclusive dos servidores da saúde;</a:t>
            </a:r>
          </a:p>
          <a:p>
            <a:pPr>
              <a:spcBef>
                <a:spcPts val="1200"/>
              </a:spcBef>
            </a:pPr>
            <a:r>
              <a:rPr lang="pt-BR" sz="2000">
                <a:latin typeface="Georgia" pitchFamily="18" charset="0"/>
              </a:rPr>
              <a:t>II - pessoal ativo da área de saúde quando em atividade alheia à área;</a:t>
            </a:r>
          </a:p>
          <a:p>
            <a:pPr>
              <a:spcBef>
                <a:spcPts val="1200"/>
              </a:spcBef>
            </a:pPr>
            <a:r>
              <a:rPr lang="pt-BR" sz="2000">
                <a:latin typeface="Georgia" pitchFamily="18" charset="0"/>
              </a:rPr>
              <a:t>III - assistência à saúde que não atenda ao princípio de acesso universal;</a:t>
            </a:r>
          </a:p>
          <a:p>
            <a:pPr>
              <a:spcBef>
                <a:spcPts val="1200"/>
              </a:spcBef>
            </a:pPr>
            <a:r>
              <a:rPr lang="pt-BR" sz="2000">
                <a:latin typeface="Georgia" pitchFamily="18" charset="0"/>
              </a:rPr>
              <a:t>IV - merenda escolar e outros programas de alimentação, ainda que executados em unidades do SUS, ressalvado o disposto no inciso II do art. 18;</a:t>
            </a:r>
          </a:p>
          <a:p>
            <a:pPr>
              <a:spcBef>
                <a:spcPts val="1200"/>
              </a:spcBef>
            </a:pPr>
            <a:r>
              <a:rPr lang="pt-BR" sz="2000">
                <a:latin typeface="Georgia" pitchFamily="18" charset="0"/>
              </a:rPr>
              <a:t>V - saneamento básico financiado ou que vier a ser mantido com recursos provenientes de taxas, tarifas ou preços públicos;</a:t>
            </a:r>
          </a:p>
          <a:p>
            <a:pPr>
              <a:spcBef>
                <a:spcPts val="1200"/>
              </a:spcBef>
            </a:pPr>
            <a:r>
              <a:rPr lang="pt-BR" sz="2000">
                <a:latin typeface="Georgia" pitchFamily="18" charset="0"/>
              </a:rPr>
              <a:t>VI - limpeza urbana e remoção de resíduos;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500063" y="571500"/>
            <a:ext cx="28575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PLP 306/2008</a:t>
            </a:r>
          </a:p>
        </p:txBody>
      </p:sp>
      <p:pic>
        <p:nvPicPr>
          <p:cNvPr id="47107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207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tângulo 1"/>
          <p:cNvSpPr>
            <a:spLocks noChangeArrowheads="1"/>
          </p:cNvSpPr>
          <p:nvPr/>
        </p:nvSpPr>
        <p:spPr bwMode="auto">
          <a:xfrm>
            <a:off x="250825" y="1341438"/>
            <a:ext cx="8429625" cy="461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b="1">
                <a:latin typeface="Georgia" pitchFamily="18" charset="0"/>
              </a:rPr>
              <a:t>Art. 19. Não constituirão despesas com ações e serviços públicos de saúde, para </a:t>
            </a:r>
            <a:r>
              <a:rPr lang="pt-BR">
                <a:latin typeface="Georgia" pitchFamily="18" charset="0"/>
              </a:rPr>
              <a:t>fins de apuração dos percentuais mínimos de que trata esta Lei, aquelas decorrentes de:</a:t>
            </a:r>
          </a:p>
          <a:p>
            <a:pPr>
              <a:spcBef>
                <a:spcPts val="600"/>
              </a:spcBef>
            </a:pPr>
            <a:r>
              <a:rPr lang="pt-BR">
                <a:latin typeface="Georgia" pitchFamily="18" charset="0"/>
              </a:rPr>
              <a:t>(...)</a:t>
            </a:r>
          </a:p>
          <a:p>
            <a:pPr>
              <a:spcBef>
                <a:spcPts val="1200"/>
              </a:spcBef>
            </a:pPr>
            <a:r>
              <a:rPr lang="pt-BR" sz="2000">
                <a:latin typeface="Georgia" pitchFamily="18" charset="0"/>
              </a:rPr>
              <a:t>VII - assistência social;</a:t>
            </a:r>
          </a:p>
          <a:p>
            <a:pPr>
              <a:spcBef>
                <a:spcPts val="1200"/>
              </a:spcBef>
            </a:pPr>
            <a:r>
              <a:rPr lang="pt-BR" sz="2000">
                <a:latin typeface="Georgia" pitchFamily="18" charset="0"/>
              </a:rPr>
              <a:t>VIII - preservação e correção do meio ambiente realizadas pelos órgãos de meio ambiente dos entes da Federação ou por entidades não governamentais;</a:t>
            </a:r>
          </a:p>
          <a:p>
            <a:pPr>
              <a:spcBef>
                <a:spcPts val="1200"/>
              </a:spcBef>
            </a:pPr>
            <a:r>
              <a:rPr lang="pt-BR" sz="2000">
                <a:latin typeface="Georgia" pitchFamily="18" charset="0"/>
              </a:rPr>
              <a:t>IX - obras de infra-estrutura, ainda que realizadas para beneficiar direta ou indiretamente a rede de saúde;</a:t>
            </a:r>
          </a:p>
          <a:p>
            <a:pPr>
              <a:spcBef>
                <a:spcPts val="1200"/>
              </a:spcBef>
            </a:pPr>
            <a:r>
              <a:rPr lang="pt-BR" sz="2000">
                <a:latin typeface="Georgia" pitchFamily="18" charset="0"/>
              </a:rPr>
              <a:t>X - ações e serviços públicos de saúde custeados com recursos distintos dos especificados na base de cálculo definida nesta Lei ou vinculados a fundos específicos distintos daqueles da saúde.</a:t>
            </a:r>
          </a:p>
        </p:txBody>
      </p:sp>
      <p:pic>
        <p:nvPicPr>
          <p:cNvPr id="48130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207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>
            <a:spLocks noChangeArrowheads="1"/>
          </p:cNvSpPr>
          <p:nvPr/>
        </p:nvSpPr>
        <p:spPr bwMode="auto">
          <a:xfrm rot="-378269">
            <a:off x="900113" y="2492375"/>
            <a:ext cx="6840537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100000"/>
              </a:spcBef>
              <a:spcAft>
                <a:spcPct val="100000"/>
              </a:spcAft>
              <a:defRPr/>
            </a:pPr>
            <a:r>
              <a:rPr lang="pt-BR" sz="240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Art. 23. As receitas correntes e as despesas com ações e serviços públicos de saúde serão apuradas e publicadas nos balanços do Poder Executivo, assim como em demonstrativo próprio que acompanhará o relatório de que trata o,  § 3º, do art. 165 da Constituição Federal.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500063" y="571500"/>
            <a:ext cx="28575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PLP 306/2008</a:t>
            </a:r>
          </a:p>
        </p:txBody>
      </p:sp>
      <p:pic>
        <p:nvPicPr>
          <p:cNvPr id="49155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207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500" y="1357313"/>
            <a:ext cx="8215313" cy="50117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latin typeface="+mn-lt"/>
                <a:cs typeface="+mn-cs"/>
              </a:rPr>
              <a:t>Art. 29. Os Conselhos de Saúde, no âmbito de suas atribuições, avaliarão, a cada quadrimestre, </a:t>
            </a:r>
            <a:r>
              <a:rPr lang="pt-BR" sz="2400" dirty="0">
                <a:latin typeface="+mn-lt"/>
                <a:cs typeface="+mn-cs"/>
              </a:rPr>
              <a:t>o relatório do gestor de saúde sobre a repercussão da execução desta Lei nas </a:t>
            </a:r>
            <a:r>
              <a:rPr lang="pt-BR" sz="2400" b="1" dirty="0">
                <a:solidFill>
                  <a:srgbClr val="FF0000"/>
                </a:solidFill>
                <a:latin typeface="+mn-lt"/>
                <a:cs typeface="+mn-cs"/>
              </a:rPr>
              <a:t>condições de saúde e na qualidade dos serviços de saúde à disposição das populações</a:t>
            </a:r>
            <a:r>
              <a:rPr lang="pt-BR" sz="2400" dirty="0">
                <a:latin typeface="+mn-lt"/>
                <a:cs typeface="+mn-cs"/>
              </a:rPr>
              <a:t> adstritas e </a:t>
            </a: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encaminharão, ao chefe do Poder Executivo do respectivo ente da Federação, as indicações para que sejam adotadas as medidas corretivas  necessárias</a:t>
            </a:r>
            <a:r>
              <a:rPr lang="pt-BR" sz="2400" dirty="0">
                <a:latin typeface="+mn-lt"/>
                <a:cs typeface="+mn-cs"/>
              </a:rPr>
              <a:t>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500063" y="571500"/>
            <a:ext cx="28575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PLP 306/2008</a:t>
            </a:r>
          </a:p>
        </p:txBody>
      </p:sp>
      <p:pic>
        <p:nvPicPr>
          <p:cNvPr id="50179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207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tângulo 1"/>
          <p:cNvSpPr>
            <a:spLocks noChangeArrowheads="1"/>
          </p:cNvSpPr>
          <p:nvPr/>
        </p:nvSpPr>
        <p:spPr bwMode="auto">
          <a:xfrm>
            <a:off x="428625" y="1357313"/>
            <a:ext cx="8429625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sz="2400" b="1">
                <a:latin typeface="Georgia" pitchFamily="18" charset="0"/>
              </a:rPr>
              <a:t>Art. 29. (...)</a:t>
            </a:r>
            <a:endParaRPr lang="pt-BR" sz="2400">
              <a:latin typeface="Georgia" pitchFamily="18" charset="0"/>
            </a:endParaRPr>
          </a:p>
          <a:p>
            <a:pPr>
              <a:defRPr/>
            </a:pPr>
            <a:endParaRPr lang="pt-BR" sz="2400">
              <a:latin typeface="Georgia" pitchFamily="18" charset="0"/>
            </a:endParaRPr>
          </a:p>
          <a:p>
            <a:pPr algn="just">
              <a:defRPr/>
            </a:pPr>
            <a:r>
              <a:rPr lang="pt-BR" sz="2400">
                <a:latin typeface="Georgia" pitchFamily="18" charset="0"/>
              </a:rPr>
              <a:t>§ 1º O </a:t>
            </a:r>
            <a:r>
              <a:rPr lang="pt-BR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gestor</a:t>
            </a:r>
            <a:r>
              <a:rPr lang="pt-BR" sz="2400">
                <a:latin typeface="Georgia" pitchFamily="18" charset="0"/>
              </a:rPr>
              <a:t> do fundo de saúde de cada ente da Federação deverá submeter, </a:t>
            </a:r>
            <a:r>
              <a:rPr lang="pt-BR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até dez dias após o encerramento de cada bimestre</a:t>
            </a:r>
            <a:r>
              <a:rPr lang="pt-BR" sz="2400">
                <a:latin typeface="Georgia" pitchFamily="18" charset="0"/>
              </a:rPr>
              <a:t>, ao respectivo </a:t>
            </a:r>
            <a:r>
              <a:rPr lang="pt-BR" sz="2400" b="1">
                <a:solidFill>
                  <a:srgbClr val="FF0000"/>
                </a:solidFill>
                <a:latin typeface="Georgia" pitchFamily="18" charset="0"/>
              </a:rPr>
              <a:t>Conselho de Saúde</a:t>
            </a:r>
            <a:r>
              <a:rPr lang="pt-BR" sz="2400">
                <a:latin typeface="Georgia" pitchFamily="18" charset="0"/>
              </a:rPr>
              <a:t>, relatório consolidado contendo o resultado da execução orçamentária e financeira no âmbito da saúde.</a:t>
            </a:r>
          </a:p>
          <a:p>
            <a:pPr>
              <a:defRPr/>
            </a:pPr>
            <a:endParaRPr lang="pt-BR" sz="2400">
              <a:latin typeface="Georgia" pitchFamily="18" charset="0"/>
            </a:endParaRPr>
          </a:p>
          <a:p>
            <a:pPr algn="just">
              <a:defRPr/>
            </a:pPr>
            <a:r>
              <a:rPr lang="pt-BR" sz="2400">
                <a:latin typeface="Georgia" pitchFamily="18" charset="0"/>
              </a:rPr>
              <a:t>§ 2º O </a:t>
            </a:r>
            <a:r>
              <a:rPr lang="pt-BR" sz="2400" b="1">
                <a:solidFill>
                  <a:srgbClr val="FF0000"/>
                </a:solidFill>
                <a:latin typeface="Georgia" pitchFamily="18" charset="0"/>
              </a:rPr>
              <a:t>Conselho de Saúde deverá certificar</a:t>
            </a:r>
            <a:r>
              <a:rPr lang="pt-BR" sz="2400">
                <a:latin typeface="Georgia" pitchFamily="18" charset="0"/>
              </a:rPr>
              <a:t>, </a:t>
            </a:r>
            <a:r>
              <a:rPr lang="pt-BR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até quinze dias após o encerramento do bimestre</a:t>
            </a:r>
            <a:r>
              <a:rPr lang="pt-BR" sz="2400">
                <a:latin typeface="Georgia" pitchFamily="18" charset="0"/>
              </a:rPr>
              <a:t>, </a:t>
            </a:r>
            <a:r>
              <a:rPr lang="pt-BR" sz="2400" b="1">
                <a:solidFill>
                  <a:srgbClr val="FF0000"/>
                </a:solidFill>
                <a:latin typeface="Georgia" pitchFamily="18" charset="0"/>
              </a:rPr>
              <a:t>o cumprimento das disposições previstas nesta Lei</a:t>
            </a:r>
            <a:r>
              <a:rPr lang="pt-BR" sz="2400">
                <a:latin typeface="Georgia" pitchFamily="18" charset="0"/>
              </a:rPr>
              <a:t>, com a finalidade de subsidiar a elaboração do demonstrativo das despesas com saúde que </a:t>
            </a:r>
            <a:r>
              <a:rPr lang="pt-BR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integrará o  relatório resumido da execução orçamentária</a:t>
            </a:r>
            <a:r>
              <a:rPr lang="pt-BR" sz="2400" b="1">
                <a:latin typeface="Georgia" pitchFamily="18" charset="0"/>
              </a:rPr>
              <a:t>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500063" y="571500"/>
            <a:ext cx="28575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PLP 306/2008</a:t>
            </a:r>
          </a:p>
        </p:txBody>
      </p:sp>
      <p:pic>
        <p:nvPicPr>
          <p:cNvPr id="51203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207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>
            <a:spLocks noChangeArrowheads="1"/>
          </p:cNvSpPr>
          <p:nvPr/>
        </p:nvSpPr>
        <p:spPr bwMode="auto">
          <a:xfrm rot="-588994">
            <a:off x="827088" y="2349500"/>
            <a:ext cx="3240087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 b="1">
                <a:solidFill>
                  <a:srgbClr val="406F8D"/>
                </a:solidFill>
                <a:latin typeface="Georgia" pitchFamily="18" charset="0"/>
              </a:rPr>
              <a:t>Saúde no Brasil: falta dinheiro ou gestão?</a:t>
            </a:r>
          </a:p>
        </p:txBody>
      </p:sp>
      <p:sp>
        <p:nvSpPr>
          <p:cNvPr id="4" name="Retângulo 3"/>
          <p:cNvSpPr/>
          <p:nvPr/>
        </p:nvSpPr>
        <p:spPr>
          <a:xfrm>
            <a:off x="4786313" y="620713"/>
            <a:ext cx="4357687" cy="15525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	Incompetência  gerencial das pessoas e dos processos públicos de trabalho?</a:t>
            </a:r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716463" y="5300663"/>
            <a:ext cx="3500437" cy="11874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	Falta  de dinheiro ou falta de gestão?</a:t>
            </a:r>
          </a:p>
        </p:txBody>
      </p:sp>
      <p:sp>
        <p:nvSpPr>
          <p:cNvPr id="9" name="Retângulo 8"/>
          <p:cNvSpPr/>
          <p:nvPr/>
        </p:nvSpPr>
        <p:spPr>
          <a:xfrm>
            <a:off x="4932363" y="3357563"/>
            <a:ext cx="3643312" cy="822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	E a condição de vida do brasileiro? </a:t>
            </a:r>
          </a:p>
        </p:txBody>
      </p:sp>
      <p:sp>
        <p:nvSpPr>
          <p:cNvPr id="10" name="Retângulo 9"/>
          <p:cNvSpPr/>
          <p:nvPr/>
        </p:nvSpPr>
        <p:spPr>
          <a:xfrm>
            <a:off x="4932363" y="4508500"/>
            <a:ext cx="2714625" cy="4572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Modelo  SUS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4859338" y="2205038"/>
            <a:ext cx="3929062" cy="822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	E a honestidade  de usuários e gestores? </a:t>
            </a:r>
          </a:p>
        </p:txBody>
      </p:sp>
      <p:pic>
        <p:nvPicPr>
          <p:cNvPr id="52231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207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ítulo 1"/>
          <p:cNvSpPr>
            <a:spLocks noGrp="1"/>
          </p:cNvSpPr>
          <p:nvPr>
            <p:ph type="ctrTitle" idx="4294967295"/>
          </p:nvPr>
        </p:nvSpPr>
        <p:spPr>
          <a:xfrm>
            <a:off x="971550" y="765175"/>
            <a:ext cx="7689850" cy="2303463"/>
          </a:xfrm>
        </p:spPr>
        <p:txBody>
          <a:bodyPr anchor="b"/>
          <a:lstStyle/>
          <a:p>
            <a:pPr algn="ctr" eaLnBrk="1" hangingPunct="1"/>
            <a:r>
              <a:rPr lang="pt-BR" sz="4400" smtClean="0">
                <a:solidFill>
                  <a:schemeClr val="accent2"/>
                </a:solidFill>
              </a:rPr>
              <a:t>Ações e serviços </a:t>
            </a:r>
            <a:br>
              <a:rPr lang="pt-BR" sz="4400" smtClean="0">
                <a:solidFill>
                  <a:schemeClr val="accent2"/>
                </a:solidFill>
              </a:rPr>
            </a:br>
            <a:r>
              <a:rPr lang="pt-BR" sz="4400" smtClean="0">
                <a:solidFill>
                  <a:schemeClr val="accent2"/>
                </a:solidFill>
              </a:rPr>
              <a:t>públicos de saúde na visão do controle externo</a:t>
            </a:r>
          </a:p>
        </p:txBody>
      </p:sp>
      <p:sp>
        <p:nvSpPr>
          <p:cNvPr id="53250" name="Subtítulo 2"/>
          <p:cNvSpPr>
            <a:spLocks noGrp="1"/>
          </p:cNvSpPr>
          <p:nvPr>
            <p:ph type="subTitle" idx="4294967295"/>
          </p:nvPr>
        </p:nvSpPr>
        <p:spPr>
          <a:xfrm>
            <a:off x="2051050" y="4581525"/>
            <a:ext cx="6946900" cy="1471613"/>
          </a:xfrm>
        </p:spPr>
        <p:txBody>
          <a:bodyPr/>
          <a:lstStyle/>
          <a:p>
            <a:pPr marL="63500" indent="0" algn="r" eaLnBrk="1" hangingPunct="1">
              <a:lnSpc>
                <a:spcPct val="80000"/>
              </a:lnSpc>
              <a:buFont typeface="Georgia" pitchFamily="18" charset="0"/>
              <a:buNone/>
            </a:pPr>
            <a:r>
              <a:rPr lang="pt-BR" sz="2000" b="1" smtClean="0">
                <a:solidFill>
                  <a:schemeClr val="tx2"/>
                </a:solidFill>
              </a:rPr>
              <a:t>Maria Zaira Chagas Guerra Pontes</a:t>
            </a:r>
          </a:p>
          <a:p>
            <a:pPr marL="63500" indent="0" algn="r" eaLnBrk="1" hangingPunct="1">
              <a:lnSpc>
                <a:spcPct val="80000"/>
              </a:lnSpc>
              <a:buFont typeface="Georgia" pitchFamily="18" charset="0"/>
              <a:buNone/>
            </a:pPr>
            <a:r>
              <a:rPr lang="pt-BR" sz="2000" b="1" smtClean="0">
                <a:solidFill>
                  <a:schemeClr val="tx2"/>
                </a:solidFill>
              </a:rPr>
              <a:t>Departamento de Auditoria da Gestão Estadual </a:t>
            </a:r>
          </a:p>
          <a:p>
            <a:pPr marL="63500" indent="0" algn="r" eaLnBrk="1" hangingPunct="1">
              <a:lnSpc>
                <a:spcPct val="80000"/>
              </a:lnSpc>
              <a:buFont typeface="Georgia" pitchFamily="18" charset="0"/>
              <a:buNone/>
            </a:pPr>
            <a:r>
              <a:rPr lang="pt-BR" sz="2000" b="1" smtClean="0">
                <a:solidFill>
                  <a:schemeClr val="tx2"/>
                </a:solidFill>
              </a:rPr>
              <a:t>Tribunal de Contas do Estado da Paraíba</a:t>
            </a:r>
          </a:p>
          <a:p>
            <a:pPr marL="63500" indent="0" algn="r" eaLnBrk="1" hangingPunct="1">
              <a:lnSpc>
                <a:spcPct val="80000"/>
              </a:lnSpc>
              <a:buFont typeface="Georgia" pitchFamily="18" charset="0"/>
              <a:buNone/>
            </a:pPr>
            <a:r>
              <a:rPr lang="pt-BR" sz="2000" b="1" smtClean="0">
                <a:solidFill>
                  <a:schemeClr val="tx2"/>
                </a:solidFill>
                <a:hlinkClick r:id="rId2"/>
              </a:rPr>
              <a:t>mchagas@tce.pb.gov.br</a:t>
            </a:r>
            <a:endParaRPr lang="pt-BR" sz="2000" b="1" smtClean="0">
              <a:solidFill>
                <a:schemeClr val="tx2"/>
              </a:solidFill>
            </a:endParaRPr>
          </a:p>
          <a:p>
            <a:pPr marL="63500" indent="0" algn="r" eaLnBrk="1" hangingPunct="1">
              <a:lnSpc>
                <a:spcPct val="80000"/>
              </a:lnSpc>
              <a:buFont typeface="Georgia" pitchFamily="18" charset="0"/>
              <a:buNone/>
            </a:pPr>
            <a:r>
              <a:rPr lang="pt-BR" sz="2000" b="1" smtClean="0">
                <a:solidFill>
                  <a:schemeClr val="tx2"/>
                </a:solidFill>
                <a:hlinkClick r:id="rId3"/>
              </a:rPr>
              <a:t>z.guerra@hotmail.com</a:t>
            </a:r>
            <a:endParaRPr lang="pt-BR" sz="2000" b="1" smtClean="0">
              <a:solidFill>
                <a:schemeClr val="tx2"/>
              </a:solidFill>
            </a:endParaRPr>
          </a:p>
          <a:p>
            <a:pPr marL="63500" indent="0" algn="r" eaLnBrk="1" hangingPunct="1">
              <a:lnSpc>
                <a:spcPct val="80000"/>
              </a:lnSpc>
              <a:buFont typeface="Georgia" pitchFamily="18" charset="0"/>
              <a:buNone/>
            </a:pPr>
            <a:endParaRPr lang="pt-BR" sz="2000" b="1" smtClean="0">
              <a:solidFill>
                <a:schemeClr val="tx2"/>
              </a:solidFill>
            </a:endParaRPr>
          </a:p>
        </p:txBody>
      </p:sp>
      <p:pic>
        <p:nvPicPr>
          <p:cNvPr id="53251" name="Imagem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3933825"/>
            <a:ext cx="1490663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2484438" y="2674938"/>
            <a:ext cx="57594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pt-BR" sz="2400"/>
              <a:t>É o Ministério da Saúde, </a:t>
            </a:r>
            <a:r>
              <a:rPr lang="pt-BR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mediante portaria</a:t>
            </a:r>
            <a:r>
              <a:rPr lang="pt-BR" sz="2400"/>
              <a:t> do Ministro de Estado, autorizado a estabelecer condições para aplicação desta lei. </a:t>
            </a:r>
          </a:p>
        </p:txBody>
      </p:sp>
      <p:sp>
        <p:nvSpPr>
          <p:cNvPr id="17410" name="Rectangle 5"/>
          <p:cNvSpPr>
            <a:spLocks noChangeArrowheads="1"/>
          </p:cNvSpPr>
          <p:nvPr/>
        </p:nvSpPr>
        <p:spPr bwMode="auto">
          <a:xfrm>
            <a:off x="2627313" y="1557338"/>
            <a:ext cx="3998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>
                <a:solidFill>
                  <a:srgbClr val="406F8D"/>
                </a:solidFill>
              </a:rPr>
              <a:t>Art. 5º, da Lei nº 8.142/1990</a:t>
            </a:r>
          </a:p>
        </p:txBody>
      </p:sp>
      <p:sp>
        <p:nvSpPr>
          <p:cNvPr id="17411" name="Rectangle 7"/>
          <p:cNvSpPr>
            <a:spLocks noChangeArrowheads="1"/>
          </p:cNvSpPr>
          <p:nvPr/>
        </p:nvSpPr>
        <p:spPr bwMode="auto">
          <a:xfrm>
            <a:off x="0" y="2673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pic>
        <p:nvPicPr>
          <p:cNvPr id="17412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207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aixaDeTexto 2"/>
          <p:cNvSpPr txBox="1">
            <a:spLocks noChangeArrowheads="1"/>
          </p:cNvSpPr>
          <p:nvPr/>
        </p:nvSpPr>
        <p:spPr bwMode="auto">
          <a:xfrm>
            <a:off x="357188" y="1071563"/>
            <a:ext cx="8786812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>
                <a:latin typeface="Georgia" pitchFamily="18" charset="0"/>
              </a:rPr>
              <a:t>	Aprova as diretrizes para criação, reformulação, estruturação e funcionamento dos Conselhos de Saúde. </a:t>
            </a:r>
          </a:p>
          <a:p>
            <a:pPr algn="just">
              <a:lnSpc>
                <a:spcPct val="150000"/>
              </a:lnSpc>
            </a:pPr>
            <a:r>
              <a:rPr lang="pt-BR">
                <a:latin typeface="Georgia" pitchFamily="18" charset="0"/>
              </a:rPr>
              <a:t>(Disponível em: http://conselho.saude.gov.br/biblioteca/livros/resolucao_333.pdf)</a:t>
            </a:r>
          </a:p>
        </p:txBody>
      </p:sp>
      <p:sp>
        <p:nvSpPr>
          <p:cNvPr id="4" name="Retângulo 3"/>
          <p:cNvSpPr/>
          <p:nvPr/>
        </p:nvSpPr>
        <p:spPr>
          <a:xfrm>
            <a:off x="500063" y="571500"/>
            <a:ext cx="8358187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Resolução  333, do Conselho Nacional de Saúde, de novembro de 2003</a:t>
            </a:r>
          </a:p>
        </p:txBody>
      </p:sp>
      <p:sp>
        <p:nvSpPr>
          <p:cNvPr id="5" name="Retângulo 4"/>
          <p:cNvSpPr/>
          <p:nvPr/>
        </p:nvSpPr>
        <p:spPr>
          <a:xfrm>
            <a:off x="285750" y="3000375"/>
            <a:ext cx="2714625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Segunda Diretriz: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A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criação</a:t>
            </a:r>
            <a:r>
              <a:rPr lang="pt-BR" dirty="0">
                <a:latin typeface="+mn-lt"/>
                <a:cs typeface="+mn-cs"/>
              </a:rPr>
              <a:t> dos Conselhos de Saúde é estabelecida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por lei </a:t>
            </a:r>
            <a:r>
              <a:rPr lang="pt-BR" dirty="0">
                <a:latin typeface="+mn-lt"/>
                <a:cs typeface="+mn-cs"/>
              </a:rPr>
              <a:t>municipal, estadual ou federal, com base na Lei nº 8.142/90.</a:t>
            </a:r>
          </a:p>
        </p:txBody>
      </p:sp>
      <p:sp>
        <p:nvSpPr>
          <p:cNvPr id="7" name="Retângulo 6"/>
          <p:cNvSpPr/>
          <p:nvPr/>
        </p:nvSpPr>
        <p:spPr>
          <a:xfrm>
            <a:off x="3571875" y="2333625"/>
            <a:ext cx="5572125" cy="44942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pt-BR" b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Terceira Diretriz: </a:t>
            </a:r>
            <a:r>
              <a:rPr lang="pt-BR">
                <a:latin typeface="Georgia" pitchFamily="18" charset="0"/>
              </a:rPr>
              <a:t>O </a:t>
            </a:r>
            <a:r>
              <a:rPr lang="pt-BR" b="1">
                <a:solidFill>
                  <a:srgbClr val="FF0000"/>
                </a:solidFill>
                <a:latin typeface="Georgia" pitchFamily="18" charset="0"/>
              </a:rPr>
              <a:t>número de conselheiros </a:t>
            </a:r>
            <a:r>
              <a:rPr lang="pt-BR">
                <a:latin typeface="Georgia" pitchFamily="18" charset="0"/>
              </a:rPr>
              <a:t>será indicado pelos Plenários dos Conselhos de Saúde e das Conferências de Saúde, </a:t>
            </a:r>
            <a:r>
              <a:rPr lang="pt-BR" b="1">
                <a:solidFill>
                  <a:srgbClr val="FF0000"/>
                </a:solidFill>
                <a:latin typeface="Georgia" pitchFamily="18" charset="0"/>
              </a:rPr>
              <a:t>devendo ser definido em Lei</a:t>
            </a:r>
            <a:r>
              <a:rPr lang="pt-BR">
                <a:latin typeface="Georgia" pitchFamily="18" charset="0"/>
              </a:rPr>
              <a:t> .  As  vagas deverão ser distribuídas da seguinte forma:</a:t>
            </a:r>
          </a:p>
          <a:p>
            <a:pPr>
              <a:defRPr/>
            </a:pPr>
            <a:endParaRPr lang="pt-BR">
              <a:latin typeface="Georgia" pitchFamily="18" charset="0"/>
            </a:endParaRPr>
          </a:p>
          <a:p>
            <a:pPr>
              <a:lnSpc>
                <a:spcPct val="150000"/>
              </a:lnSpc>
              <a:buFontTx/>
              <a:buAutoNum type="alphaLcParenR"/>
              <a:defRPr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50% de entidades de usuários;</a:t>
            </a:r>
          </a:p>
          <a:p>
            <a:pPr>
              <a:lnSpc>
                <a:spcPct val="150000"/>
              </a:lnSpc>
              <a:buFontTx/>
              <a:buAutoNum type="alphaLcParenR"/>
              <a:defRPr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25% de entidades dos trabalhadores de saúde;</a:t>
            </a:r>
          </a:p>
          <a:p>
            <a:pPr>
              <a:lnSpc>
                <a:spcPct val="150000"/>
              </a:lnSpc>
              <a:defRPr/>
            </a:pP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c) 25% de representação de governo, de prestadores de serviços privados  conveniados, ou sem fins lucrativos.</a:t>
            </a:r>
          </a:p>
        </p:txBody>
      </p:sp>
      <p:pic>
        <p:nvPicPr>
          <p:cNvPr id="18437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207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1020763"/>
            <a:ext cx="9144000" cy="585946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>
                <a:latin typeface="Georgia" pitchFamily="18" charset="0"/>
              </a:rPr>
              <a:t>Poderão </a:t>
            </a:r>
            <a:r>
              <a:rPr lang="pt-BR">
                <a:latin typeface="Georgia" pitchFamily="18" charset="0"/>
              </a:rPr>
              <a:t> ser contempladas, dentre outras, as seguintes representações:</a:t>
            </a:r>
          </a:p>
          <a:p>
            <a:r>
              <a:rPr lang="pt-BR" b="1">
                <a:latin typeface="Georgia" pitchFamily="18" charset="0"/>
              </a:rPr>
              <a:t>a) de associações de portadores de patologias;</a:t>
            </a:r>
          </a:p>
          <a:p>
            <a:r>
              <a:rPr lang="pt-BR">
                <a:latin typeface="Georgia" pitchFamily="18" charset="0"/>
              </a:rPr>
              <a:t>b) de associações de portadores de deficiências;</a:t>
            </a:r>
          </a:p>
          <a:p>
            <a:r>
              <a:rPr lang="pt-BR" b="1">
                <a:latin typeface="Georgia" pitchFamily="18" charset="0"/>
              </a:rPr>
              <a:t>c) de entidades indígenas;</a:t>
            </a:r>
          </a:p>
          <a:p>
            <a:r>
              <a:rPr lang="pt-BR">
                <a:latin typeface="Georgia" pitchFamily="18" charset="0"/>
              </a:rPr>
              <a:t>d) de movimentos sociais e populares organizados;</a:t>
            </a:r>
          </a:p>
          <a:p>
            <a:r>
              <a:rPr lang="pt-BR" b="1">
                <a:latin typeface="Georgia" pitchFamily="18" charset="0"/>
              </a:rPr>
              <a:t>e) movimentos organizados de mulheres, em saúde</a:t>
            </a:r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;</a:t>
            </a:r>
          </a:p>
          <a:p>
            <a:r>
              <a:rPr lang="pt-BR">
                <a:latin typeface="Georgia" pitchFamily="18" charset="0"/>
              </a:rPr>
              <a:t>f) de entidades de aposentados e pensionistas;</a:t>
            </a:r>
          </a:p>
          <a:p>
            <a:r>
              <a:rPr lang="pt-BR" b="1">
                <a:latin typeface="Georgia" pitchFamily="18" charset="0"/>
              </a:rPr>
              <a:t>g) de entidades congregadas de sindicatos, centrais sindicais, confederações e federações de trabalhadores urbanos e rurais;</a:t>
            </a:r>
          </a:p>
          <a:p>
            <a:r>
              <a:rPr lang="pt-BR">
                <a:latin typeface="Georgia" pitchFamily="18" charset="0"/>
              </a:rPr>
              <a:t>h) de entidades de defesa do consumidor;</a:t>
            </a:r>
          </a:p>
          <a:p>
            <a:r>
              <a:rPr lang="pt-BR" b="1">
                <a:latin typeface="Georgia" pitchFamily="18" charset="0"/>
              </a:rPr>
              <a:t>i) de organizações de moradores.</a:t>
            </a:r>
          </a:p>
          <a:p>
            <a:r>
              <a:rPr lang="pt-BR">
                <a:latin typeface="Georgia" pitchFamily="18" charset="0"/>
              </a:rPr>
              <a:t>j) de entidades ambientalistas;</a:t>
            </a:r>
          </a:p>
          <a:p>
            <a:r>
              <a:rPr lang="pt-BR" b="1">
                <a:latin typeface="Georgia" pitchFamily="18" charset="0"/>
              </a:rPr>
              <a:t>k) de organizações religiosas;</a:t>
            </a:r>
          </a:p>
          <a:p>
            <a:r>
              <a:rPr lang="pt-BR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l) de trabalhadores da área de saúde: associações, sindicatos, federações, confederações e conselhos de classe;</a:t>
            </a:r>
          </a:p>
          <a:p>
            <a:r>
              <a:rPr lang="pt-BR" b="1">
                <a:latin typeface="Georgia" pitchFamily="18" charset="0"/>
              </a:rPr>
              <a:t>m) da comunidade científica;</a:t>
            </a:r>
          </a:p>
          <a:p>
            <a:r>
              <a:rPr lang="pt-BR">
                <a:latin typeface="Georgia" pitchFamily="18" charset="0"/>
              </a:rPr>
              <a:t>n) de entidades públicas, de hospitais universitários e hospitais campo de estágio, de pesquisa e desenvolvimento;</a:t>
            </a:r>
          </a:p>
          <a:p>
            <a:r>
              <a:rPr lang="pt-BR" b="1">
                <a:latin typeface="Georgia" pitchFamily="18" charset="0"/>
              </a:rPr>
              <a:t>o) entidades patronais;</a:t>
            </a:r>
          </a:p>
          <a:p>
            <a:r>
              <a:rPr lang="pt-BR">
                <a:latin typeface="Georgia" pitchFamily="18" charset="0"/>
              </a:rPr>
              <a:t>p) de entidades dos prestadores de serviço de saúde;</a:t>
            </a:r>
          </a:p>
          <a:p>
            <a:r>
              <a:rPr lang="pt-BR" b="1">
                <a:latin typeface="Georgia" pitchFamily="18" charset="0"/>
              </a:rPr>
              <a:t>q) de Governo.</a:t>
            </a:r>
          </a:p>
        </p:txBody>
      </p:sp>
      <p:sp>
        <p:nvSpPr>
          <p:cNvPr id="3" name="Retângulo 2"/>
          <p:cNvSpPr/>
          <p:nvPr/>
        </p:nvSpPr>
        <p:spPr>
          <a:xfrm>
            <a:off x="0" y="571500"/>
            <a:ext cx="42989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Resolução  333 /2003  </a:t>
            </a:r>
            <a:r>
              <a:rPr lang="pt-BR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Terceira Diretriz:</a:t>
            </a:r>
          </a:p>
        </p:txBody>
      </p:sp>
      <p:pic>
        <p:nvPicPr>
          <p:cNvPr id="19459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207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71550" y="3429000"/>
            <a:ext cx="7429500" cy="146685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540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Terão representação no Conselho Nacional de Saúde: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  <a:cs typeface="+mn-cs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t-BR" dirty="0">
                <a:latin typeface="+mn-lt"/>
                <a:cs typeface="+mn-cs"/>
              </a:rPr>
              <a:t>Conselho Nacional de Secretários de Saúde (</a:t>
            </a:r>
            <a:r>
              <a:rPr lang="pt-BR" dirty="0" err="1">
                <a:latin typeface="+mn-lt"/>
                <a:cs typeface="+mn-cs"/>
              </a:rPr>
              <a:t>Conass</a:t>
            </a:r>
            <a:r>
              <a:rPr lang="pt-BR" dirty="0">
                <a:latin typeface="+mn-lt"/>
                <a:cs typeface="+mn-cs"/>
              </a:rPr>
              <a:t>)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t-BR" dirty="0">
                <a:latin typeface="+mn-lt"/>
                <a:cs typeface="+mn-cs"/>
              </a:rPr>
              <a:t>Conselho Nacional de Secretários Municipais de Saúde (</a:t>
            </a:r>
            <a:r>
              <a:rPr lang="pt-BR" dirty="0" err="1">
                <a:latin typeface="+mn-lt"/>
                <a:cs typeface="+mn-cs"/>
              </a:rPr>
              <a:t>Conasems</a:t>
            </a:r>
            <a:r>
              <a:rPr lang="pt-BR" dirty="0">
                <a:latin typeface="+mn-lt"/>
                <a:cs typeface="+mn-cs"/>
              </a:rPr>
              <a:t>)</a:t>
            </a:r>
          </a:p>
        </p:txBody>
      </p:sp>
      <p:sp>
        <p:nvSpPr>
          <p:cNvPr id="58371" name="Retângulo 2"/>
          <p:cNvSpPr>
            <a:spLocks noChangeArrowheads="1"/>
          </p:cNvSpPr>
          <p:nvPr/>
        </p:nvSpPr>
        <p:spPr bwMode="auto">
          <a:xfrm>
            <a:off x="0" y="500063"/>
            <a:ext cx="2779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rgbClr val="C8C8C8"/>
                </a:solidFill>
                <a:latin typeface="Georgia" pitchFamily="18" charset="0"/>
              </a:rPr>
              <a:t>Art. 1°, § 4º, Lei 8.142/90</a:t>
            </a:r>
          </a:p>
        </p:txBody>
      </p:sp>
      <p:sp>
        <p:nvSpPr>
          <p:cNvPr id="58372" name="Retângulo 4"/>
          <p:cNvSpPr>
            <a:spLocks noChangeArrowheads="1"/>
          </p:cNvSpPr>
          <p:nvPr/>
        </p:nvSpPr>
        <p:spPr bwMode="auto">
          <a:xfrm>
            <a:off x="1000125" y="1571625"/>
            <a:ext cx="7316788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>
                <a:solidFill>
                  <a:srgbClr val="000000"/>
                </a:solidFill>
                <a:latin typeface="Georgia" pitchFamily="18" charset="0"/>
              </a:rPr>
              <a:t>	A representação dos usuários nos Conselhos de Saúde e Conferências será paritária em relação ao conjunto dos demais segmentos.</a:t>
            </a:r>
          </a:p>
        </p:txBody>
      </p:sp>
      <p:pic>
        <p:nvPicPr>
          <p:cNvPr id="58373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207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tângulo 3"/>
          <p:cNvSpPr>
            <a:spLocks noChangeArrowheads="1"/>
          </p:cNvSpPr>
          <p:nvPr/>
        </p:nvSpPr>
        <p:spPr bwMode="auto">
          <a:xfrm>
            <a:off x="684213" y="1412875"/>
            <a:ext cx="80645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>
                <a:solidFill>
                  <a:srgbClr val="800000"/>
                </a:solidFill>
                <a:latin typeface="Georgia" pitchFamily="18" charset="0"/>
              </a:rPr>
              <a:t>Acrescenta arts. 14-A e 14-B à Lei n</a:t>
            </a:r>
            <a:r>
              <a:rPr lang="pt-BR" u="sng" baseline="30000">
                <a:solidFill>
                  <a:srgbClr val="800000"/>
                </a:solidFill>
                <a:latin typeface="Georgia" pitchFamily="18" charset="0"/>
              </a:rPr>
              <a:t>o</a:t>
            </a:r>
            <a:r>
              <a:rPr lang="pt-BR">
                <a:solidFill>
                  <a:srgbClr val="800000"/>
                </a:solidFill>
                <a:latin typeface="Georgia" pitchFamily="18" charset="0"/>
              </a:rPr>
              <a:t> 8.080, de 19 de setembro de 1990,</a:t>
            </a:r>
          </a:p>
        </p:txBody>
      </p:sp>
      <p:sp>
        <p:nvSpPr>
          <p:cNvPr id="59395" name="Retângulo 5"/>
          <p:cNvSpPr>
            <a:spLocks noChangeArrowheads="1"/>
          </p:cNvSpPr>
          <p:nvPr/>
        </p:nvSpPr>
        <p:spPr bwMode="auto">
          <a:xfrm>
            <a:off x="611188" y="2205038"/>
            <a:ext cx="8104187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b="1">
                <a:latin typeface="Georgia" pitchFamily="18" charset="0"/>
              </a:rPr>
              <a:t> “Art. 14-A.</a:t>
            </a:r>
            <a:r>
              <a:rPr lang="pt-BR">
                <a:solidFill>
                  <a:srgbClr val="000000"/>
                </a:solidFill>
                <a:latin typeface="Georgia" pitchFamily="18" charset="0"/>
              </a:rPr>
              <a:t> As Comissões Intergestores Bipartite e Tripartite são reconhecidas como foros de negociação e pactuação entre gestores, </a:t>
            </a:r>
            <a:r>
              <a:rPr lang="pt-BR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quanto aos aspectos operacionais</a:t>
            </a:r>
            <a:r>
              <a:rPr lang="pt-BR">
                <a:solidFill>
                  <a:srgbClr val="000000"/>
                </a:solidFill>
                <a:latin typeface="Georgia" pitchFamily="18" charset="0"/>
              </a:rPr>
              <a:t> do Sistema Único de Saúde (SUS).</a:t>
            </a:r>
          </a:p>
        </p:txBody>
      </p:sp>
      <p:sp>
        <p:nvSpPr>
          <p:cNvPr id="59396" name="Retângulo 6"/>
          <p:cNvSpPr>
            <a:spLocks noChangeArrowheads="1"/>
          </p:cNvSpPr>
          <p:nvPr/>
        </p:nvSpPr>
        <p:spPr bwMode="auto">
          <a:xfrm>
            <a:off x="611188" y="4221163"/>
            <a:ext cx="8208962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b="1">
                <a:latin typeface="Georgia" pitchFamily="18" charset="0"/>
              </a:rPr>
              <a:t>Art. 14-B </a:t>
            </a:r>
            <a:r>
              <a:rPr lang="pt-BR">
                <a:latin typeface="Georgia" pitchFamily="18" charset="0"/>
              </a:rPr>
              <a:t>O Conselho Nacional de Secretários de Saúde (Conass) e o Conselho Nacional de Secretarias Municipais de Saúde (Conasems) são reconhecidos como entidades representativas dos </a:t>
            </a:r>
            <a:r>
              <a:rPr lang="pt-BR">
                <a:solidFill>
                  <a:srgbClr val="000000"/>
                </a:solidFill>
                <a:latin typeface="Georgia" pitchFamily="18" charset="0"/>
              </a:rPr>
              <a:t>entes</a:t>
            </a:r>
            <a:r>
              <a:rPr lang="pt-BR">
                <a:latin typeface="Georgia" pitchFamily="18" charset="0"/>
              </a:rPr>
              <a:t> estaduais e municipais para tratar de matérias referentes à saúde e declarados de utilidade pública e de relevante função social, na forma do regulamento.</a:t>
            </a:r>
          </a:p>
        </p:txBody>
      </p:sp>
      <p:sp>
        <p:nvSpPr>
          <p:cNvPr id="59397" name="Rectangle 6"/>
          <p:cNvSpPr>
            <a:spLocks noChangeArrowheads="1"/>
          </p:cNvSpPr>
          <p:nvPr/>
        </p:nvSpPr>
        <p:spPr bwMode="auto">
          <a:xfrm>
            <a:off x="2627313" y="739775"/>
            <a:ext cx="40560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000" b="1">
                <a:solidFill>
                  <a:schemeClr val="accent2"/>
                </a:solidFill>
              </a:rPr>
              <a:t>Lei nº 12.466, de agosto de 2011</a:t>
            </a:r>
          </a:p>
        </p:txBody>
      </p:sp>
      <p:pic>
        <p:nvPicPr>
          <p:cNvPr id="59398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207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188" y="1196975"/>
            <a:ext cx="7858125" cy="28352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pt-BR" sz="2000">
                <a:latin typeface="Georgia" pitchFamily="18" charset="0"/>
              </a:rPr>
              <a:t>	O </a:t>
            </a:r>
            <a:r>
              <a:rPr lang="pt-BR" sz="20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mandato dos conselheiros </a:t>
            </a:r>
            <a:r>
              <a:rPr lang="pt-BR" sz="2000">
                <a:latin typeface="Georgia" pitchFamily="18" charset="0"/>
              </a:rPr>
              <a:t>será </a:t>
            </a:r>
            <a:r>
              <a:rPr lang="pt-BR" sz="20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definido no Regimento Interno do Conselho</a:t>
            </a:r>
            <a:r>
              <a:rPr lang="pt-BR" sz="2000">
                <a:latin typeface="Georgia" pitchFamily="18" charset="0"/>
              </a:rPr>
              <a:t>, </a:t>
            </a:r>
            <a:r>
              <a:rPr lang="pt-BR" sz="2000" b="1">
                <a:solidFill>
                  <a:srgbClr val="C00000"/>
                </a:solidFill>
                <a:latin typeface="Georgia" pitchFamily="18" charset="0"/>
              </a:rPr>
              <a:t>não devendo coincidir com o mandato do Governo Estadual, Municipal, do Distrito Federal ou do Governo Federal</a:t>
            </a:r>
            <a:r>
              <a:rPr lang="pt-BR" sz="2000">
                <a:latin typeface="Georgia" pitchFamily="18" charset="0"/>
              </a:rPr>
              <a:t>, </a:t>
            </a:r>
            <a:r>
              <a:rPr lang="pt-BR" sz="2000" b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sugerindo-se a duração de dois anos,</a:t>
            </a:r>
            <a:r>
              <a:rPr lang="pt-BR" sz="2000">
                <a:latin typeface="Georgia" pitchFamily="18" charset="0"/>
              </a:rPr>
              <a:t> </a:t>
            </a:r>
            <a:r>
              <a:rPr lang="pt-BR" sz="20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podendo os conselheiros serem reconduzidos</a:t>
            </a:r>
            <a:r>
              <a:rPr lang="pt-BR" sz="2000">
                <a:latin typeface="Georgia" pitchFamily="18" charset="0"/>
              </a:rPr>
              <a:t>, a critério das respectivas representações.</a:t>
            </a:r>
          </a:p>
        </p:txBody>
      </p:sp>
      <p:sp>
        <p:nvSpPr>
          <p:cNvPr id="4" name="Retângulo 3"/>
          <p:cNvSpPr/>
          <p:nvPr/>
        </p:nvSpPr>
        <p:spPr>
          <a:xfrm>
            <a:off x="1000125" y="4714875"/>
            <a:ext cx="8143875" cy="14208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	As decisões do Conselho de Saúde serão adotadas mediante quórum mínimo da metade mais um de seus integrantes.</a:t>
            </a:r>
          </a:p>
        </p:txBody>
      </p: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0" y="620713"/>
            <a:ext cx="443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rgbClr val="D6D7E0"/>
                </a:solidFill>
              </a:rPr>
              <a:t>Resolução  333 /2003  Terceira Diretriz: V</a:t>
            </a:r>
          </a:p>
        </p:txBody>
      </p:sp>
      <p:sp>
        <p:nvSpPr>
          <p:cNvPr id="20484" name="Rectangle 6"/>
          <p:cNvSpPr>
            <a:spLocks noChangeArrowheads="1"/>
          </p:cNvSpPr>
          <p:nvPr/>
        </p:nvSpPr>
        <p:spPr bwMode="auto">
          <a:xfrm>
            <a:off x="3132138" y="5734050"/>
            <a:ext cx="4489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rgbClr val="D6D7E0"/>
                </a:solidFill>
              </a:rPr>
              <a:t>Resolução  333 /2003  Quarta Diretriz: VIII</a:t>
            </a:r>
          </a:p>
        </p:txBody>
      </p:sp>
      <p:pic>
        <p:nvPicPr>
          <p:cNvPr id="20485" name="Imagem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0125" y="620713"/>
            <a:ext cx="523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1225</TotalTime>
  <Words>2821</Words>
  <Application>Microsoft Office PowerPoint</Application>
  <PresentationFormat>Apresentação na tela (4:3)</PresentationFormat>
  <Paragraphs>259</Paragraphs>
  <Slides>39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39</vt:i4>
      </vt:variant>
    </vt:vector>
  </HeadingPairs>
  <TitlesOfParts>
    <vt:vector size="40" baseType="lpstr">
      <vt:lpstr>Urbano</vt:lpstr>
      <vt:lpstr>Ações e serviços  públicos de saúde na visão do controle externo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Aplicando a Emenda Constitucional 29/2000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Ações e serviços  públicos de saúde na visão do controle externo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Ações e serviços públicos de saúde na visão do controle externo</dc:title>
  <dc:creator>qaq</dc:creator>
  <cp:lastModifiedBy>MINISTÉRIO PÚBLICO</cp:lastModifiedBy>
  <cp:revision>109</cp:revision>
  <dcterms:created xsi:type="dcterms:W3CDTF">2011-09-04T20:35:09Z</dcterms:created>
  <dcterms:modified xsi:type="dcterms:W3CDTF">2011-09-23T16:14:11Z</dcterms:modified>
</cp:coreProperties>
</file>