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129217-465F-47C2-BD66-5C8462E49EDD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7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516389-BAED-4C09-B645-96ABCFB6CA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49F3D-CAE6-46D6-904A-764FCDA042C6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AF3B2-D5F3-48C4-A526-E075311B01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81332-C416-4CA9-AB94-31B3D781B11F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6BA09-8FEB-4922-ACB9-4590A0231B2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55BB2-8DC2-43A4-9B0E-6C2E25B254F5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36BFC-A724-4AFB-9349-DDC75BAD49F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e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033A3F-CEEA-471F-B10E-AAE99F7146A2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5F9FA8-B2FD-4D52-9ED7-5C29C6ED86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92B4C-F634-49E3-AE38-3A801DAE45CB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A3DFB-D5EA-4E94-BBEF-BE3F25E56A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97DC61-25AD-429A-A303-BCAECBF22FEF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4399AB-FA64-471F-A3F7-9B95A0B4190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25D9C-A5C6-41FC-8A60-F4C7D13B4CAE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4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7BC0D-070E-4F58-AA6A-BA056EF761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tângulo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611B4D-D10A-4FD5-8B56-60A7113F0B74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6797F1-95C6-41BD-B722-DFABEB4107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B487B4-0D4F-42F9-A64E-AAC388664685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D33B17-92D6-4134-AF5B-17B4F479C9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uxograma: Processo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uxograma: Processo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A4065A-B462-4149-8CCC-EB58962F7E0D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DB0FCE-56C2-477C-BC54-DBCF8A5497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tângu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27D8D0F-EAFD-4CB2-B8E6-B3C29970F58F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8FDEA00-4818-44F3-859C-A20A016927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5" r:id="rId2"/>
    <p:sldLayoutId id="2147483701" r:id="rId3"/>
    <p:sldLayoutId id="2147483696" r:id="rId4"/>
    <p:sldLayoutId id="2147483702" r:id="rId5"/>
    <p:sldLayoutId id="2147483697" r:id="rId6"/>
    <p:sldLayoutId id="2147483703" r:id="rId7"/>
    <p:sldLayoutId id="2147483704" r:id="rId8"/>
    <p:sldLayoutId id="2147483705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1969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chemeClr val="tx2">
                    <a:satMod val="130000"/>
                  </a:schemeClr>
                </a:solidFill>
              </a:rPr>
              <a:t>SISTEMA  NACIONAL DE              AUDITORIA</a:t>
            </a:r>
            <a:endParaRPr lang="pt-BR" sz="28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31925" y="2924175"/>
            <a:ext cx="7407275" cy="27368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 smtClean="0"/>
              <a:t>AUDITORIA  NA  ATENÇÃO BÁSICA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2400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2400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1400" b="1" dirty="0" smtClean="0"/>
              <a:t>ANA MARIA FARIAS DE VASCONCELOS</a:t>
            </a:r>
            <a:endParaRPr lang="pt-BR" sz="1400" b="1" dirty="0"/>
          </a:p>
        </p:txBody>
      </p:sp>
      <p:pic>
        <p:nvPicPr>
          <p:cNvPr id="8196" name="Picture 2" descr="C:\Users\Ana Maria\AppData\Local\Microsoft\Windows\Temporary Internet Files\Low\Content.IE5\J6Y13MJH\logomarca%20sn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549275"/>
            <a:ext cx="1223962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39975" y="274638"/>
            <a:ext cx="659447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</a:rPr>
              <a:t>Fases da Auditoria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pt-BR" sz="2400" smtClean="0"/>
              <a:t>-Recebimento dos documentos solicitados;</a:t>
            </a:r>
          </a:p>
          <a:p>
            <a:pPr algn="just" eaLnBrk="1" hangingPunct="1">
              <a:buFont typeface="Wingdings 2" pitchFamily="18" charset="2"/>
              <a:buNone/>
            </a:pPr>
            <a:endParaRPr lang="pt-BR" sz="240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pt-BR" sz="2400" smtClean="0"/>
              <a:t>-Análise da documentação;</a:t>
            </a:r>
          </a:p>
          <a:p>
            <a:pPr algn="just" eaLnBrk="1" hangingPunct="1">
              <a:buFontTx/>
              <a:buChar char="-"/>
            </a:pPr>
            <a:endParaRPr lang="pt-BR" sz="240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pt-BR" sz="2400" smtClean="0"/>
              <a:t>-Estabelecer/definir os arranjos logísticos (sala de trabalho dos auditores etc);</a:t>
            </a:r>
          </a:p>
          <a:p>
            <a:pPr algn="just" eaLnBrk="1" hangingPunct="1">
              <a:buFont typeface="Wingdings 2" pitchFamily="18" charset="2"/>
              <a:buNone/>
            </a:pPr>
            <a:endParaRPr lang="pt-BR" sz="240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pt-BR" sz="2400" smtClean="0"/>
              <a:t> -Verificação da estrutura, dos processos e dos resultados.</a:t>
            </a:r>
          </a:p>
          <a:p>
            <a:pPr eaLnBrk="1" hangingPunct="1"/>
            <a:endParaRPr lang="pt-BR" smtClean="0"/>
          </a:p>
        </p:txBody>
      </p:sp>
      <p:pic>
        <p:nvPicPr>
          <p:cNvPr id="17412" name="Picture 2" descr="C:\Users\Ana Maria\AppData\Local\Microsoft\Windows\Temporary Internet Files\Low\Content.IE5\J6Y13MJH\logomarca%20sn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404813"/>
            <a:ext cx="9366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11413" y="274638"/>
            <a:ext cx="6523037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</a:rPr>
              <a:t>Fases da Auditoria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t-BR" sz="2400" b="1" smtClean="0"/>
              <a:t>4-</a:t>
            </a:r>
            <a:r>
              <a:rPr lang="pt-BR" sz="2400" smtClean="0"/>
              <a:t>   Elaboração do Relatório.</a:t>
            </a:r>
          </a:p>
          <a:p>
            <a:pPr eaLnBrk="1" hangingPunct="1">
              <a:buFont typeface="Wingdings 2" pitchFamily="18" charset="2"/>
              <a:buNone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b="1" smtClean="0"/>
              <a:t>5-</a:t>
            </a:r>
            <a:r>
              <a:rPr lang="pt-BR" sz="2400" smtClean="0"/>
              <a:t> Notificação dos responsáveis.</a:t>
            </a:r>
          </a:p>
          <a:p>
            <a:pPr eaLnBrk="1" hangingPunct="1">
              <a:buFont typeface="Wingdings 2" pitchFamily="18" charset="2"/>
              <a:buNone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b="1" smtClean="0"/>
              <a:t>6-</a:t>
            </a:r>
            <a:r>
              <a:rPr lang="pt-BR" sz="2400" smtClean="0"/>
              <a:t> Apresentação das justificativas.</a:t>
            </a:r>
          </a:p>
          <a:p>
            <a:pPr eaLnBrk="1" hangingPunct="1">
              <a:buFont typeface="Wingdings 2" pitchFamily="18" charset="2"/>
              <a:buNone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b="1" smtClean="0"/>
              <a:t>7-</a:t>
            </a:r>
            <a:r>
              <a:rPr lang="pt-BR" sz="2400" smtClean="0"/>
              <a:t> Encerramento da auditoria.</a:t>
            </a:r>
          </a:p>
          <a:p>
            <a:pPr eaLnBrk="1" hangingPunct="1">
              <a:buFont typeface="Wingdings 2" pitchFamily="18" charset="2"/>
              <a:buNone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b="1" smtClean="0"/>
              <a:t>8-</a:t>
            </a:r>
            <a:r>
              <a:rPr lang="pt-BR" sz="2400" smtClean="0"/>
              <a:t> Encaminhamentos e acompanhamentos das recomendações.  </a:t>
            </a:r>
          </a:p>
        </p:txBody>
      </p:sp>
      <p:pic>
        <p:nvPicPr>
          <p:cNvPr id="18436" name="Picture 2" descr="C:\Users\Ana Maria\AppData\Local\Microsoft\Windows\Temporary Internet Files\Low\Content.IE5\J6Y13MJH\logomarca%20sn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404813"/>
            <a:ext cx="9366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100" y="476250"/>
            <a:ext cx="7499350" cy="9413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      </a:t>
            </a: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</a:rPr>
              <a:t>Referencial Legal </a:t>
            </a:r>
            <a:br>
              <a:rPr lang="pt-BR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pt-BR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>
          <a:xfrm>
            <a:off x="1435100" y="1447800"/>
            <a:ext cx="7024688" cy="48006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pt-BR" sz="2400" smtClean="0"/>
              <a:t>- Previsto no art.16, inciso XIX da Lei Federal      nº 8.080/1990;</a:t>
            </a:r>
          </a:p>
          <a:p>
            <a:pPr algn="just" eaLnBrk="1" hangingPunct="1">
              <a:buFont typeface="Wingdings 2" pitchFamily="18" charset="2"/>
              <a:buNone/>
            </a:pPr>
            <a:endParaRPr lang="pt-BR" sz="240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pt-BR" sz="2400" smtClean="0"/>
              <a:t>- Instituído pela Lei Federal nº 8.689/1993;</a:t>
            </a:r>
          </a:p>
          <a:p>
            <a:pPr algn="just" eaLnBrk="1" hangingPunct="1">
              <a:buFont typeface="Wingdings 2" pitchFamily="18" charset="2"/>
              <a:buNone/>
            </a:pPr>
            <a:endParaRPr lang="pt-BR" sz="240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pt-BR" sz="2400" smtClean="0"/>
              <a:t>-Regulamentado pelo Decreto Federal                n° 1.651/1995.</a:t>
            </a:r>
          </a:p>
          <a:p>
            <a:pPr algn="just" eaLnBrk="1" hangingPunct="1"/>
            <a:endParaRPr lang="pt-BR" smtClean="0"/>
          </a:p>
        </p:txBody>
      </p:sp>
      <p:pic>
        <p:nvPicPr>
          <p:cNvPr id="9220" name="Picture 2" descr="C:\Users\Ana Maria\AppData\Local\Microsoft\Windows\Temporary Internet Files\Low\Content.IE5\J6Y13MJH\logomarca%20sn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404813"/>
            <a:ext cx="10096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      </a:t>
            </a: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</a:rPr>
              <a:t>Missão</a:t>
            </a:r>
            <a:endParaRPr lang="pt-BR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1435100" y="1447800"/>
            <a:ext cx="6881813" cy="48006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pt-BR" smtClean="0"/>
              <a:t>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pt-BR" sz="2400" smtClean="0"/>
              <a:t>   “Realizar auditoria no SUS, contribuindo para qualificação da gestão, visando melhoria da atenção e do acesso às ações e aos serviços de saúde”.</a:t>
            </a:r>
          </a:p>
          <a:p>
            <a:pPr eaLnBrk="1" hangingPunct="1"/>
            <a:endParaRPr lang="pt-BR" smtClean="0"/>
          </a:p>
        </p:txBody>
      </p:sp>
      <p:pic>
        <p:nvPicPr>
          <p:cNvPr id="10244" name="Picture 2" descr="C:\Users\Ana Maria\AppData\Local\Microsoft\Windows\Temporary Internet Files\Low\Content.IE5\J6Y13MJH\logomarca%20sn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476250"/>
            <a:ext cx="9366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100" y="549275"/>
            <a:ext cx="7499350" cy="8683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       </a:t>
            </a: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</a:rPr>
              <a:t>Constituído por:</a:t>
            </a:r>
            <a:br>
              <a:rPr lang="pt-BR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pt-BR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>
          <a:xfrm>
            <a:off x="1435100" y="1628775"/>
            <a:ext cx="7499350" cy="46196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- Componente Federal - Departamento Nacional de Auditoria do SUS – DENASUS /DIAUD/</a:t>
            </a:r>
            <a:r>
              <a:rPr lang="pt-BR" sz="2400" u="sng" smtClean="0"/>
              <a:t>SEAUD;</a:t>
            </a:r>
          </a:p>
          <a:p>
            <a:pPr eaLnBrk="1" hangingPunct="1">
              <a:buFontTx/>
              <a:buChar char="-"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- Componente Estadual ; </a:t>
            </a:r>
          </a:p>
          <a:p>
            <a:pPr eaLnBrk="1" hangingPunct="1">
              <a:buFont typeface="Wingdings 2" pitchFamily="18" charset="2"/>
              <a:buNone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- Componente Municipal.</a:t>
            </a:r>
          </a:p>
          <a:p>
            <a:pPr eaLnBrk="1" hangingPunct="1"/>
            <a:endParaRPr lang="pt-BR" smtClean="0"/>
          </a:p>
        </p:txBody>
      </p:sp>
      <p:pic>
        <p:nvPicPr>
          <p:cNvPr id="11268" name="Picture 2" descr="C:\Users\Ana Maria\AppData\Local\Microsoft\Windows\Temporary Internet Files\Low\Content.IE5\J6Y13MJH\logomarca%20sn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404813"/>
            <a:ext cx="9366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5513" y="333375"/>
            <a:ext cx="6948487" cy="1295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700" dirty="0" smtClean="0">
                <a:solidFill>
                  <a:schemeClr val="tx2">
                    <a:satMod val="130000"/>
                  </a:schemeClr>
                </a:solidFill>
              </a:rPr>
              <a:t>          </a:t>
            </a:r>
            <a:br>
              <a:rPr lang="pt-BR" sz="27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  <a:t>Componente Federal – Unidades Desconcentradas nos Estados – Serviços de Auditoria – SEAUD</a:t>
            </a:r>
            <a:br>
              <a:rPr lang="pt-BR" sz="2400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pt-BR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>
          <a:xfrm>
            <a:off x="1435100" y="1989138"/>
            <a:ext cx="7499350" cy="42592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- Equipe multiprofissional;</a:t>
            </a:r>
          </a:p>
          <a:p>
            <a:pPr eaLnBrk="1" hangingPunct="1">
              <a:buFont typeface="Wingdings 2" pitchFamily="18" charset="2"/>
              <a:buNone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- Ferramenta: Sistema de Auditoria do SUS–SISAUD/SUS;</a:t>
            </a:r>
          </a:p>
          <a:p>
            <a:pPr eaLnBrk="1" hangingPunct="1">
              <a:buFontTx/>
              <a:buChar char="-"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- Processo de Trabalho no Serviço de Auditoria.</a:t>
            </a:r>
          </a:p>
          <a:p>
            <a:pPr eaLnBrk="1" hangingPunct="1"/>
            <a:endParaRPr lang="pt-BR" smtClean="0"/>
          </a:p>
        </p:txBody>
      </p:sp>
      <p:pic>
        <p:nvPicPr>
          <p:cNvPr id="12292" name="Picture 2" descr="C:\Users\Ana Maria\AppData\Local\Microsoft\Windows\Temporary Internet Files\Low\Content.IE5\J6Y13MJH\logomarca%20sn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404813"/>
            <a:ext cx="9366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4438" y="274638"/>
            <a:ext cx="645001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900" b="1" dirty="0" smtClean="0">
                <a:solidFill>
                  <a:schemeClr val="tx2">
                    <a:satMod val="130000"/>
                  </a:schemeClr>
                </a:solidFill>
              </a:rPr>
              <a:t>Demandantes</a:t>
            </a:r>
            <a:endParaRPr lang="pt-BR" sz="39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1435100" y="1773238"/>
            <a:ext cx="7499350" cy="44751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- Ministério da Saúde;</a:t>
            </a:r>
          </a:p>
          <a:p>
            <a:pPr eaLnBrk="1" hangingPunct="1">
              <a:buFont typeface="Wingdings 2" pitchFamily="18" charset="2"/>
              <a:buNone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- Ministério Público;</a:t>
            </a:r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- Conselhos de Saúde;</a:t>
            </a:r>
          </a:p>
          <a:p>
            <a:pPr eaLnBrk="1" hangingPunct="1">
              <a:buFontTx/>
              <a:buChar char="-"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- Controladoria Geral da União;</a:t>
            </a:r>
          </a:p>
          <a:p>
            <a:pPr eaLnBrk="1" hangingPunct="1">
              <a:buFont typeface="Wingdings 2" pitchFamily="18" charset="2"/>
              <a:buNone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- Usuários do SUS.</a:t>
            </a:r>
          </a:p>
          <a:p>
            <a:pPr eaLnBrk="1" hangingPunct="1"/>
            <a:endParaRPr lang="pt-BR" smtClean="0"/>
          </a:p>
        </p:txBody>
      </p:sp>
      <p:pic>
        <p:nvPicPr>
          <p:cNvPr id="13316" name="Picture 2" descr="C:\Users\Ana Maria\AppData\Local\Microsoft\Windows\Temporary Internet Files\Low\Content.IE5\J6Y13MJH\logomarca%20sn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404813"/>
            <a:ext cx="9366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39975" y="620713"/>
            <a:ext cx="6594475" cy="796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</a:rPr>
              <a:t>Fases da Auditoria</a:t>
            </a:r>
            <a:br>
              <a:rPr lang="pt-BR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pt-BR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>
          <a:xfrm>
            <a:off x="1403350" y="1412875"/>
            <a:ext cx="7529513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t-BR" sz="2400" b="1" smtClean="0"/>
              <a:t>1-</a:t>
            </a:r>
            <a:r>
              <a:rPr lang="pt-BR" sz="2400" smtClean="0"/>
              <a:t> Planejamento:</a:t>
            </a:r>
          </a:p>
          <a:p>
            <a:pPr eaLnBrk="1" hangingPunct="1">
              <a:buFont typeface="Wingdings 2" pitchFamily="18" charset="2"/>
              <a:buNone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   - Composição da equipe/coordenador;</a:t>
            </a:r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   - Determinação dos objetivos do exame analítico e operativo;</a:t>
            </a:r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   - Identificação do universo a ser auditado;</a:t>
            </a:r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   - Identificação das fontes de informação;</a:t>
            </a:r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   - Identificação dos documentos de referência;</a:t>
            </a:r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   - Estabelecimento de técnicas.</a:t>
            </a:r>
          </a:p>
          <a:p>
            <a:pPr eaLnBrk="1" hangingPunct="1">
              <a:buFont typeface="Wingdings 2" pitchFamily="18" charset="2"/>
              <a:buNone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   </a:t>
            </a:r>
          </a:p>
          <a:p>
            <a:pPr eaLnBrk="1" hangingPunct="1">
              <a:buFont typeface="Wingdings 2" pitchFamily="18" charset="2"/>
              <a:buNone/>
            </a:pPr>
            <a:endParaRPr lang="pt-BR" sz="2400" smtClean="0"/>
          </a:p>
          <a:p>
            <a:pPr eaLnBrk="1" hangingPunct="1">
              <a:buFont typeface="Wingdings 2" pitchFamily="18" charset="2"/>
              <a:buNone/>
            </a:pPr>
            <a:r>
              <a:rPr lang="pt-BR" sz="2400" smtClean="0"/>
              <a:t>   </a:t>
            </a:r>
          </a:p>
          <a:p>
            <a:pPr eaLnBrk="1" hangingPunct="1"/>
            <a:endParaRPr lang="pt-BR" smtClean="0"/>
          </a:p>
        </p:txBody>
      </p:sp>
      <p:pic>
        <p:nvPicPr>
          <p:cNvPr id="14340" name="Picture 2" descr="C:\Users\Ana Maria\AppData\Local\Microsoft\Windows\Temporary Internet Files\Low\Content.IE5\J6Y13MJH\logomarca%20sn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404813"/>
            <a:ext cx="9366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11413" y="274638"/>
            <a:ext cx="6523037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</a:rPr>
              <a:t>Fases da Auditoria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076825"/>
          </a:xfrm>
        </p:spPr>
        <p:txBody>
          <a:bodyPr>
            <a:normAutofit fontScale="925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400" b="1" dirty="0" smtClean="0"/>
              <a:t>2-</a:t>
            </a:r>
            <a:r>
              <a:rPr lang="pt-BR" sz="2400" dirty="0" smtClean="0"/>
              <a:t> Fase Analítica: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 smtClean="0"/>
              <a:t>  - Emissão do comunicado de Auditoria;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24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 smtClean="0"/>
              <a:t>  - Relatórios e documentos que vão ser analisados/cruzados (SIA, SIH,SIAFI);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24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 smtClean="0"/>
              <a:t>  - Relatórios de auditorias anteriores;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24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 smtClean="0"/>
              <a:t>  - Normas e instruções vigentes;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24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 smtClean="0"/>
              <a:t>  - Legislação específica;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24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 smtClean="0"/>
              <a:t>  - Outros documentos pertinentes.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dirty="0"/>
          </a:p>
        </p:txBody>
      </p:sp>
      <p:pic>
        <p:nvPicPr>
          <p:cNvPr id="15364" name="Picture 2" descr="C:\Users\Ana Maria\AppData\Local\Microsoft\Windows\Temporary Internet Files\Low\Content.IE5\J6Y13MJH\logomarca%20sn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404813"/>
            <a:ext cx="9366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8538" y="274638"/>
            <a:ext cx="666591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satMod val="130000"/>
                  </a:schemeClr>
                </a:solidFill>
              </a:rPr>
              <a:t>Fases da Auditoria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>
          <a:xfrm>
            <a:off x="1435100" y="1447800"/>
            <a:ext cx="7529513" cy="48006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pt-BR" sz="2400" b="1" smtClean="0"/>
              <a:t>3-</a:t>
            </a:r>
            <a:r>
              <a:rPr lang="pt-BR" sz="2400" smtClean="0"/>
              <a:t> Fase Operativa: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pt-BR" sz="2400" smtClean="0"/>
              <a:t>  - Reunião de abertura;</a:t>
            </a:r>
          </a:p>
          <a:p>
            <a:pPr algn="just" eaLnBrk="1" hangingPunct="1">
              <a:buFont typeface="Wingdings 2" pitchFamily="18" charset="2"/>
              <a:buNone/>
            </a:pPr>
            <a:endParaRPr lang="pt-BR" sz="240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pt-BR" sz="2400" smtClean="0"/>
              <a:t>  -Entrega do Ofício de Apresentação e do Comunicado de Auditoria;</a:t>
            </a:r>
          </a:p>
          <a:p>
            <a:pPr algn="just" eaLnBrk="1" hangingPunct="1">
              <a:buFont typeface="Wingdings 2" pitchFamily="18" charset="2"/>
              <a:buNone/>
            </a:pPr>
            <a:endParaRPr lang="pt-BR" sz="240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pt-BR" sz="2400" smtClean="0"/>
              <a:t>  - Apresentação dos auditores;</a:t>
            </a:r>
          </a:p>
          <a:p>
            <a:pPr algn="just" eaLnBrk="1" hangingPunct="1">
              <a:buFont typeface="Wingdings 2" pitchFamily="18" charset="2"/>
              <a:buNone/>
            </a:pPr>
            <a:endParaRPr lang="pt-BR" sz="240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pt-BR" sz="2400" smtClean="0"/>
              <a:t>  - Solicitar/confirmar quem será o acompanhante da auditoria;</a:t>
            </a:r>
          </a:p>
          <a:p>
            <a:pPr eaLnBrk="1" hangingPunct="1"/>
            <a:endParaRPr lang="pt-BR" smtClean="0"/>
          </a:p>
        </p:txBody>
      </p:sp>
      <p:pic>
        <p:nvPicPr>
          <p:cNvPr id="16388" name="Picture 2" descr="C:\Users\Ana Maria\AppData\Local\Microsoft\Windows\Temporary Internet Files\Low\Content.IE5\J6Y13MJH\logomarca%20sn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404813"/>
            <a:ext cx="9366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128</TotalTime>
  <Words>375</Words>
  <Application>Microsoft Office PowerPoint</Application>
  <PresentationFormat>Apresentação na tela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Gill Sans MT</vt:lpstr>
      <vt:lpstr>Wingdings 2</vt:lpstr>
      <vt:lpstr>Verdana</vt:lpstr>
      <vt:lpstr>Calibri</vt:lpstr>
      <vt:lpstr>Solstício</vt:lpstr>
      <vt:lpstr>SISTEMA  NACIONAL DE              AUDITORIA</vt:lpstr>
      <vt:lpstr>      Referencial Legal  </vt:lpstr>
      <vt:lpstr>      Missão</vt:lpstr>
      <vt:lpstr>       Constituído por: </vt:lpstr>
      <vt:lpstr>           Componente Federal – Unidades Desconcentradas nos Estados – Serviços de Auditoria – SEAUD </vt:lpstr>
      <vt:lpstr>Demandantes</vt:lpstr>
      <vt:lpstr>Fases da Auditoria </vt:lpstr>
      <vt:lpstr>Fases da Auditoria</vt:lpstr>
      <vt:lpstr>Fases da Auditoria</vt:lpstr>
      <vt:lpstr>Fases da Auditoria</vt:lpstr>
      <vt:lpstr>Fases da Auditoria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 NACIONAL DE              AUDITORIA</dc:title>
  <dc:creator>Ana Maria</dc:creator>
  <cp:lastModifiedBy>MINISTÉRIO PÚBLICO</cp:lastModifiedBy>
  <cp:revision>24</cp:revision>
  <dcterms:created xsi:type="dcterms:W3CDTF">2011-09-23T01:28:18Z</dcterms:created>
  <dcterms:modified xsi:type="dcterms:W3CDTF">2011-09-23T11:39:40Z</dcterms:modified>
</cp:coreProperties>
</file>