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29217-465F-47C2-BD66-5C8462E49EDD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16389-BAED-4C09-B645-96ABCFB6CA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9F3D-CAE6-46D6-904A-764FCDA042C6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F3B2-D5F3-48C4-A526-E075311B01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1332-C416-4CA9-AB94-31B3D781B11F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BA09-8FEB-4922-ACB9-4590A0231B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5BB2-8DC2-43A4-9B0E-6C2E25B254F5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6BFC-A724-4AFB-9349-DDC75BAD49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033A3F-CEEA-471F-B10E-AAE99F7146A2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F9FA8-B2FD-4D52-9ED7-5C29C6ED86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2B4C-F634-49E3-AE38-3A801DAE45CB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3DFB-D5EA-4E94-BBEF-BE3F25E56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97DC61-25AD-429A-A303-BCAECBF22FEF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4399AB-FA64-471F-A3F7-9B95A0B419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5D9C-A5C6-41FC-8A60-F4C7D13B4CAE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7BC0D-070E-4F58-AA6A-BA056EF761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611B4D-D10A-4FD5-8B56-60A7113F0B74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797F1-95C6-41BD-B722-DFABEB4107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487B4-0D4F-42F9-A64E-AAC388664685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D33B17-92D6-4134-AF5B-17B4F479C9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A4065A-B462-4149-8CCC-EB58962F7E0D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B0FCE-56C2-477C-BC54-DBCF8A5497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7D8D0F-EAFD-4CB2-B8E6-B3C29970F58F}" type="datetimeFigureOut">
              <a:rPr lang="pt-BR"/>
              <a:pPr>
                <a:defRPr/>
              </a:pPr>
              <a:t>23/9/2011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8FDEA00-4818-44F3-859C-A20A016927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196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satMod val="130000"/>
                  </a:schemeClr>
                </a:solidFill>
              </a:rPr>
              <a:t>SISTEMA  NACIONAL DE              AUDITORIA</a:t>
            </a:r>
            <a:endParaRPr lang="pt-BR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1925" y="2924175"/>
            <a:ext cx="7407275" cy="27368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AUDITORIA  NA  ATENÇÃO BÁSICA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1400" b="1" dirty="0" smtClean="0"/>
              <a:t>ANA MARIA FARIAS DE VASCONCELOS</a:t>
            </a:r>
            <a:endParaRPr lang="pt-BR" sz="1400" b="1" dirty="0"/>
          </a:p>
        </p:txBody>
      </p:sp>
      <p:pic>
        <p:nvPicPr>
          <p:cNvPr id="8196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549275"/>
            <a:ext cx="122396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975" y="274638"/>
            <a:ext cx="659447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Fases da Auditoria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-Recebimento dos documentos solicitados;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-Análise da documentação;</a:t>
            </a:r>
          </a:p>
          <a:p>
            <a:pPr algn="just" eaLnBrk="1" hangingPunct="1">
              <a:buFontTx/>
              <a:buChar char="-"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-Estabelecer/definir os arranjos logísticos (sala de trabalho dos auditores etc);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-Verificação da estrutura, dos processos e dos resultados.</a:t>
            </a:r>
          </a:p>
          <a:p>
            <a:pPr eaLnBrk="1" hangingPunct="1"/>
            <a:endParaRPr lang="pt-BR" smtClean="0"/>
          </a:p>
        </p:txBody>
      </p:sp>
      <p:pic>
        <p:nvPicPr>
          <p:cNvPr id="17412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413" y="274638"/>
            <a:ext cx="65230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Fases da Auditoria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4-</a:t>
            </a:r>
            <a:r>
              <a:rPr lang="pt-BR" sz="2400" smtClean="0"/>
              <a:t>   Elaboração do Relatório.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5-</a:t>
            </a:r>
            <a:r>
              <a:rPr lang="pt-BR" sz="2400" smtClean="0"/>
              <a:t> Notificação dos responsáveis.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6-</a:t>
            </a:r>
            <a:r>
              <a:rPr lang="pt-BR" sz="2400" smtClean="0"/>
              <a:t> Apresentação das justificativas.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7-</a:t>
            </a:r>
            <a:r>
              <a:rPr lang="pt-BR" sz="2400" smtClean="0"/>
              <a:t> Encerramento da auditoria.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8-</a:t>
            </a:r>
            <a:r>
              <a:rPr lang="pt-BR" sz="2400" smtClean="0"/>
              <a:t> Encaminhamentos e acompanhamentos das recomendações.  </a:t>
            </a:r>
          </a:p>
        </p:txBody>
      </p:sp>
      <p:pic>
        <p:nvPicPr>
          <p:cNvPr id="18436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100" y="476250"/>
            <a:ext cx="7499350" cy="9413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      </a:t>
            </a: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Referencial Legal </a:t>
            </a:r>
            <a:b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024688" cy="48006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 Previsto no art.16, inciso XIX da Lei Federal      nº 8.080/1990;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 Instituído pela Lei Federal nº 8.689/1993;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-Regulamentado pelo Decreto Federal                n° 1.651/1995.</a:t>
            </a:r>
          </a:p>
          <a:p>
            <a:pPr algn="just" eaLnBrk="1" hangingPunct="1"/>
            <a:endParaRPr lang="pt-BR" smtClean="0"/>
          </a:p>
        </p:txBody>
      </p:sp>
      <p:pic>
        <p:nvPicPr>
          <p:cNvPr id="9220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04813"/>
            <a:ext cx="10096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      </a:t>
            </a: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Missão</a:t>
            </a: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6881813" cy="48006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mtClean="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  “Realizar auditoria no SUS, contribuindo para qualificação da gestão, visando melhoria da atenção e do acesso às ações e aos serviços de saúde”.</a:t>
            </a:r>
          </a:p>
          <a:p>
            <a:pPr eaLnBrk="1" hangingPunct="1"/>
            <a:endParaRPr lang="pt-BR" smtClean="0"/>
          </a:p>
        </p:txBody>
      </p:sp>
      <p:pic>
        <p:nvPicPr>
          <p:cNvPr id="10244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7625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100" y="549275"/>
            <a:ext cx="7499350" cy="868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       </a:t>
            </a: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Constituído por:</a:t>
            </a:r>
            <a:b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628775"/>
            <a:ext cx="7499350" cy="4619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Componente Federal - Departamento Nacional de Auditoria do SUS – DENASUS /DIAUD/</a:t>
            </a:r>
            <a:r>
              <a:rPr lang="pt-BR" sz="2400" u="sng" smtClean="0"/>
              <a:t>SEAUD;</a:t>
            </a:r>
          </a:p>
          <a:p>
            <a:pPr eaLnBrk="1" hangingPunct="1">
              <a:buFontTx/>
              <a:buChar char="-"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Componente Estadual ; 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Componente Municipal.</a:t>
            </a:r>
          </a:p>
          <a:p>
            <a:pPr eaLnBrk="1" hangingPunct="1"/>
            <a:endParaRPr lang="pt-BR" smtClean="0"/>
          </a:p>
        </p:txBody>
      </p:sp>
      <p:pic>
        <p:nvPicPr>
          <p:cNvPr id="11268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513" y="333375"/>
            <a:ext cx="6948487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dirty="0" smtClean="0">
                <a:solidFill>
                  <a:schemeClr val="tx2">
                    <a:satMod val="130000"/>
                  </a:schemeClr>
                </a:solidFill>
              </a:rPr>
              <a:t>          </a:t>
            </a:r>
            <a:br>
              <a:rPr lang="pt-BR" sz="27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Componente Federal – Unidades Desconcentradas nos Estados – Serviços de Auditoria – SEAUD</a:t>
            </a:r>
            <a:b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989138"/>
            <a:ext cx="7499350" cy="42592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Equipe multiprofissional;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Ferramenta: Sistema de Auditoria do SUS–SISAUD/SUS;</a:t>
            </a:r>
          </a:p>
          <a:p>
            <a:pPr eaLnBrk="1" hangingPunct="1">
              <a:buFontTx/>
              <a:buChar char="-"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Processo de Trabalho no Serviço de Auditoria.</a:t>
            </a:r>
          </a:p>
          <a:p>
            <a:pPr eaLnBrk="1" hangingPunct="1"/>
            <a:endParaRPr lang="pt-BR" smtClean="0"/>
          </a:p>
        </p:txBody>
      </p:sp>
      <p:pic>
        <p:nvPicPr>
          <p:cNvPr id="12292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4438" y="274638"/>
            <a:ext cx="64500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900" b="1" dirty="0" smtClean="0">
                <a:solidFill>
                  <a:schemeClr val="tx2">
                    <a:satMod val="130000"/>
                  </a:schemeClr>
                </a:solidFill>
              </a:rPr>
              <a:t>Demandantes</a:t>
            </a:r>
            <a:endParaRPr lang="pt-BR" sz="39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773238"/>
            <a:ext cx="7499350" cy="44751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Ministério da Saúde;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Ministério Público;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Conselhos de Saúde;</a:t>
            </a:r>
          </a:p>
          <a:p>
            <a:pPr eaLnBrk="1" hangingPunct="1">
              <a:buFontTx/>
              <a:buChar char="-"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Controladoria Geral da União;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- Usuários do SUS.</a:t>
            </a:r>
          </a:p>
          <a:p>
            <a:pPr eaLnBrk="1" hangingPunct="1"/>
            <a:endParaRPr lang="pt-BR" smtClean="0"/>
          </a:p>
        </p:txBody>
      </p:sp>
      <p:pic>
        <p:nvPicPr>
          <p:cNvPr id="13316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975" y="620713"/>
            <a:ext cx="6594475" cy="79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Fases da Auditoria</a:t>
            </a:r>
            <a:b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403350" y="1412875"/>
            <a:ext cx="752951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z="2400" b="1" smtClean="0"/>
              <a:t>1-</a:t>
            </a:r>
            <a:r>
              <a:rPr lang="pt-BR" sz="2400" smtClean="0"/>
              <a:t> Planejamento: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Composição da equipe/coordenador;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Determinação dos objetivos do exame analítico e operativo;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Identificação do universo a ser auditado;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Identificação das fontes de informação;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Identificação dos documentos de referência;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- Estabelecimento de técnicas.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endParaRPr lang="pt-BR" sz="2400" smtClean="0"/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  </a:t>
            </a:r>
          </a:p>
          <a:p>
            <a:pPr eaLnBrk="1" hangingPunct="1"/>
            <a:endParaRPr lang="pt-BR" smtClean="0"/>
          </a:p>
        </p:txBody>
      </p:sp>
      <p:pic>
        <p:nvPicPr>
          <p:cNvPr id="14340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413" y="274638"/>
            <a:ext cx="65230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Fases da Auditoria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076825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b="1" dirty="0" smtClean="0"/>
              <a:t>2-</a:t>
            </a:r>
            <a:r>
              <a:rPr lang="pt-BR" sz="2400" dirty="0" smtClean="0"/>
              <a:t> Fase Analítica: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Emissão do comunicado de Auditoria;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Relatórios e documentos que vão ser analisados/cruzados (SIA, SIH,SIAFI);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Relatórios de auditorias anteriores;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Normas e instruções vigentes;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Legislação específica;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/>
              <a:t>  - Outros documentos pertinentes.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  <p:pic>
        <p:nvPicPr>
          <p:cNvPr id="15364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6659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Fases da Auditoria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1447800"/>
            <a:ext cx="7529513" cy="48006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400" b="1" smtClean="0"/>
              <a:t>3-</a:t>
            </a:r>
            <a:r>
              <a:rPr lang="pt-BR" sz="2400" smtClean="0"/>
              <a:t> Fase Operativa: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 - Reunião de abertura;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 -Entrega do Ofício de Apresentação e do Comunicado de Auditoria;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 - Apresentação dos auditores;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  - Solicitar/confirmar quem será o acompanhante da auditoria;</a:t>
            </a:r>
          </a:p>
          <a:p>
            <a:pPr eaLnBrk="1" hangingPunct="1"/>
            <a:endParaRPr lang="pt-BR" smtClean="0"/>
          </a:p>
        </p:txBody>
      </p:sp>
      <p:pic>
        <p:nvPicPr>
          <p:cNvPr id="16388" name="Picture 2" descr="C:\Users\Ana Maria\AppData\Local\Microsoft\Windows\Temporary Internet Files\Low\Content.IE5\J6Y13MJH\logomarca%20sn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936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</TotalTime>
  <Words>375</Words>
  <Application>Microsoft Office PowerPoint</Application>
  <PresentationFormat>Apresentação na tela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Wingdings 2</vt:lpstr>
      <vt:lpstr>Verdana</vt:lpstr>
      <vt:lpstr>Calibri</vt:lpstr>
      <vt:lpstr>Solstício</vt:lpstr>
      <vt:lpstr>SISTEMA  NACIONAL DE              AUDITORIA</vt:lpstr>
      <vt:lpstr>      Referencial Legal  </vt:lpstr>
      <vt:lpstr>      Missão</vt:lpstr>
      <vt:lpstr>       Constituído por: </vt:lpstr>
      <vt:lpstr>           Componente Federal – Unidades Desconcentradas nos Estados – Serviços de Auditoria – SEAUD </vt:lpstr>
      <vt:lpstr>Demandantes</vt:lpstr>
      <vt:lpstr>Fases da Auditoria </vt:lpstr>
      <vt:lpstr>Fases da Auditoria</vt:lpstr>
      <vt:lpstr>Fases da Auditoria</vt:lpstr>
      <vt:lpstr>Fases da Auditoria</vt:lpstr>
      <vt:lpstr>Fases da Auditoria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 NACIONAL DE              AUDITORIA</dc:title>
  <dc:creator>Ana Maria</dc:creator>
  <cp:lastModifiedBy>MINISTÉRIO PÚBLICO</cp:lastModifiedBy>
  <cp:revision>24</cp:revision>
  <dcterms:created xsi:type="dcterms:W3CDTF">2011-09-23T01:28:18Z</dcterms:created>
  <dcterms:modified xsi:type="dcterms:W3CDTF">2011-09-23T11:39:40Z</dcterms:modified>
</cp:coreProperties>
</file>