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0"/>
  </p:handoutMasterIdLst>
  <p:sldIdLst>
    <p:sldId id="269" r:id="rId2"/>
    <p:sldId id="285" r:id="rId3"/>
    <p:sldId id="282" r:id="rId4"/>
    <p:sldId id="283" r:id="rId5"/>
    <p:sldId id="284" r:id="rId6"/>
    <p:sldId id="286" r:id="rId7"/>
    <p:sldId id="287" r:id="rId8"/>
    <p:sldId id="288" r:id="rId9"/>
    <p:sldId id="279" r:id="rId10"/>
    <p:sldId id="266" r:id="rId11"/>
    <p:sldId id="268" r:id="rId12"/>
    <p:sldId id="267" r:id="rId13"/>
    <p:sldId id="292" r:id="rId14"/>
    <p:sldId id="293" r:id="rId15"/>
    <p:sldId id="270" r:id="rId16"/>
    <p:sldId id="271" r:id="rId17"/>
    <p:sldId id="263" r:id="rId18"/>
    <p:sldId id="272" r:id="rId19"/>
    <p:sldId id="262" r:id="rId20"/>
    <p:sldId id="281" r:id="rId21"/>
    <p:sldId id="260" r:id="rId22"/>
    <p:sldId id="257" r:id="rId23"/>
    <p:sldId id="273" r:id="rId24"/>
    <p:sldId id="280" r:id="rId25"/>
    <p:sldId id="275" r:id="rId26"/>
    <p:sldId id="274" r:id="rId27"/>
    <p:sldId id="276" r:id="rId28"/>
    <p:sldId id="277" r:id="rId29"/>
    <p:sldId id="278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9144000" cy="6858000" type="screen4x3"/>
  <p:notesSz cx="6754813" cy="9842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FC2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H:\GEAS\lixo.xls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GEAS\lixo.xls" TargetMode="External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na\AppData\Local\Microsoft\Windows\Temporary%20Internet%20Files\Content.IE5\1YEF7IDM\A214056189_71_34_34.csv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iana\AppData\Local\Microsoft\Windows\Temporary%20Internet%20Files\Content.IE5\1YEF7IDM\A220137189_71_34_34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na\AppData\Local\Microsoft\Windows\Temporary%20Internet%20Files\Content.IE5\O5VHQJUX\A214536189_71_34_34.csv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na\Documents\Vaio_antigo\PC_ANTIGO\PenDrive\Dados\Banco_paralelo_1999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na\AppData\Local\Microsoft\Windows\Temporary%20Internet%20Files\Content.IE5\1YEF7IDM\A230007189_71_34_34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1.248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Val val="1"/>
          </c:dLbls>
          <c:cat>
            <c:multiLvlStrRef>
              <c:f>lixo!$E$1:$H$3</c:f>
              <c:multiLvlStrCache>
                <c:ptCount val="4"/>
                <c:lvl>
                  <c:pt idx="0">
                    <c:v>Teto</c:v>
                  </c:pt>
                  <c:pt idx="1">
                    <c:v>Implantação</c:v>
                  </c:pt>
                  <c:pt idx="2">
                    <c:v>Teto</c:v>
                  </c:pt>
                  <c:pt idx="3">
                    <c:v>Implantação</c:v>
                  </c:pt>
                </c:lvl>
                <c:lvl>
                  <c:pt idx="0">
                    <c:v>Agentes Comunitários de Saúde</c:v>
                  </c:pt>
                  <c:pt idx="2">
                    <c:v>Equipe de Saúde da Família</c:v>
                  </c:pt>
                </c:lvl>
              </c:multiLvlStrCache>
            </c:multiLvlStrRef>
          </c:cat>
          <c:val>
            <c:numRef>
              <c:f>lixo!$E$4:$H$4</c:f>
              <c:numCache>
                <c:formatCode>#,##0</c:formatCode>
                <c:ptCount val="4"/>
                <c:pt idx="0">
                  <c:v>9418</c:v>
                </c:pt>
                <c:pt idx="1">
                  <c:v>8049</c:v>
                </c:pt>
                <c:pt idx="2">
                  <c:v>1567</c:v>
                </c:pt>
                <c:pt idx="3">
                  <c:v>1267</c:v>
                </c:pt>
              </c:numCache>
            </c:numRef>
          </c:val>
        </c:ser>
        <c:dLbls>
          <c:showVal val="1"/>
        </c:dLbls>
        <c:axId val="54407936"/>
        <c:axId val="54409472"/>
      </c:barChart>
      <c:catAx>
        <c:axId val="54407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4409472"/>
        <c:crosses val="autoZero"/>
        <c:auto val="1"/>
        <c:lblAlgn val="ctr"/>
        <c:lblOffset val="100"/>
      </c:catAx>
      <c:valAx>
        <c:axId val="5440947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4407936"/>
        <c:crosses val="autoZero"/>
        <c:crossBetween val="between"/>
        <c:majorUnit val="2000"/>
      </c:valAx>
      <c:spPr>
        <a:ln>
          <a:noFill/>
        </a:ln>
      </c:spPr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5888716385083918E-2"/>
          <c:y val="2.7609630154766897E-2"/>
          <c:w val="0.90580900558546562"/>
          <c:h val="0.82734708178562844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chemeClr val="bg2">
                  <a:lumMod val="75000"/>
                </a:schemeClr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1.159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Val val="1"/>
          </c:dLbls>
          <c:cat>
            <c:multiLvlStrRef>
              <c:f>lixo!$G$12:$L$13</c:f>
              <c:multiLvlStrCache>
                <c:ptCount val="6"/>
                <c:lvl>
                  <c:pt idx="0">
                    <c:v>Modalidade I</c:v>
                  </c:pt>
                  <c:pt idx="1">
                    <c:v>Modalidade II</c:v>
                  </c:pt>
                  <c:pt idx="2">
                    <c:v>CEO</c:v>
                  </c:pt>
                  <c:pt idx="3">
                    <c:v>LAB. PROT.</c:v>
                  </c:pt>
                  <c:pt idx="4">
                    <c:v>PSE</c:v>
                  </c:pt>
                  <c:pt idx="5">
                    <c:v>NASF</c:v>
                  </c:pt>
                </c:lvl>
                <c:lvl>
                  <c:pt idx="0">
                    <c:v>Equipe de Saúde Bucal</c:v>
                  </c:pt>
                  <c:pt idx="2">
                    <c:v>s</c:v>
                  </c:pt>
                </c:lvl>
              </c:multiLvlStrCache>
            </c:multiLvlStrRef>
          </c:cat>
          <c:val>
            <c:numRef>
              <c:f>lixo!$G$14:$L$14</c:f>
              <c:numCache>
                <c:formatCode>General</c:formatCode>
                <c:ptCount val="6"/>
                <c:pt idx="0" formatCode="#,##0">
                  <c:v>1157</c:v>
                </c:pt>
                <c:pt idx="1">
                  <c:v>13</c:v>
                </c:pt>
                <c:pt idx="2">
                  <c:v>43</c:v>
                </c:pt>
                <c:pt idx="3">
                  <c:v>71</c:v>
                </c:pt>
                <c:pt idx="4">
                  <c:v>660</c:v>
                </c:pt>
                <c:pt idx="5">
                  <c:v>86</c:v>
                </c:pt>
              </c:numCache>
            </c:numRef>
          </c:val>
        </c:ser>
        <c:dLbls>
          <c:showVal val="1"/>
        </c:dLbls>
        <c:axId val="54891648"/>
        <c:axId val="54893184"/>
      </c:barChart>
      <c:catAx>
        <c:axId val="54891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4893184"/>
        <c:crosses val="autoZero"/>
        <c:auto val="1"/>
        <c:lblAlgn val="ctr"/>
        <c:lblOffset val="100"/>
      </c:catAx>
      <c:valAx>
        <c:axId val="54893184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4891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75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8.7606080489938759E-2"/>
                  <c:y val="-9.5982793817439502E-3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2359087926509203"/>
                  <c:y val="0.20926254009915429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A214056189_71_34_34!$G$13:$G$15</c:f>
              <c:strCache>
                <c:ptCount val="3"/>
                <c:pt idx="0">
                  <c:v>CEO I</c:v>
                </c:pt>
                <c:pt idx="1">
                  <c:v>CEO II</c:v>
                </c:pt>
                <c:pt idx="2">
                  <c:v>CEO III</c:v>
                </c:pt>
              </c:strCache>
            </c:strRef>
          </c:cat>
          <c:val>
            <c:numRef>
              <c:f>A214056189_71_34_34!$H$13:$H$15</c:f>
              <c:numCache>
                <c:formatCode>General</c:formatCode>
                <c:ptCount val="3"/>
                <c:pt idx="0">
                  <c:v>27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4"/>
  <c:chart>
    <c:plotArea>
      <c:layout/>
      <c:lineChart>
        <c:grouping val="standard"/>
        <c:ser>
          <c:idx val="0"/>
          <c:order val="0"/>
          <c:dLbls>
            <c:dLblPos val="t"/>
            <c:showVal val="1"/>
          </c:dLbls>
          <c:cat>
            <c:strRef>
              <c:f>A220137189_71_34_34!$A$5:$A$19</c:f>
              <c:strCach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4">
                  <c:v> Fonte: Ministério da Saúde - Sistema de Informação de Atenção Básica - SIAB </c:v>
                </c:pt>
              </c:strCache>
            </c:strRef>
          </c:cat>
          <c:val>
            <c:numRef>
              <c:f>A220137189_71_34_34!$F$5:$F$17</c:f>
              <c:numCache>
                <c:formatCode>_-* #,##0.0_-;\-* #,##0.0_-;_-* "-"??_-;_-@_-</c:formatCode>
                <c:ptCount val="13"/>
                <c:pt idx="0">
                  <c:v>21.765834955714876</c:v>
                </c:pt>
                <c:pt idx="1">
                  <c:v>28.128066121578392</c:v>
                </c:pt>
                <c:pt idx="2">
                  <c:v>66.506718546964336</c:v>
                </c:pt>
                <c:pt idx="3">
                  <c:v>74.877599585300416</c:v>
                </c:pt>
                <c:pt idx="4">
                  <c:v>78.373202592872858</c:v>
                </c:pt>
                <c:pt idx="5">
                  <c:v>83.271163844100826</c:v>
                </c:pt>
                <c:pt idx="6">
                  <c:v>91.188021343996368</c:v>
                </c:pt>
                <c:pt idx="7">
                  <c:v>89.883668641258296</c:v>
                </c:pt>
                <c:pt idx="8">
                  <c:v>92.342372677397151</c:v>
                </c:pt>
                <c:pt idx="9">
                  <c:v>93.06620495427633</c:v>
                </c:pt>
                <c:pt idx="10">
                  <c:v>90.594548290683008</c:v>
                </c:pt>
                <c:pt idx="11">
                  <c:v>92.690680045432913</c:v>
                </c:pt>
                <c:pt idx="12">
                  <c:v>94</c:v>
                </c:pt>
              </c:numCache>
            </c:numRef>
          </c:val>
        </c:ser>
        <c:dLbls>
          <c:showVal val="1"/>
        </c:dLbls>
        <c:marker val="1"/>
        <c:axId val="54920704"/>
        <c:axId val="54922240"/>
      </c:lineChart>
      <c:catAx>
        <c:axId val="54920704"/>
        <c:scaling>
          <c:orientation val="minMax"/>
        </c:scaling>
        <c:axPos val="b"/>
        <c:tickLblPos val="nextTo"/>
        <c:crossAx val="54922240"/>
        <c:crosses val="autoZero"/>
        <c:auto val="1"/>
        <c:lblAlgn val="ctr"/>
        <c:lblOffset val="100"/>
      </c:catAx>
      <c:valAx>
        <c:axId val="5492224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</c:title>
        <c:numFmt formatCode="_-* #,##0.0_-;\-* #,##0.0_-;_-* &quot;-&quot;??_-;_-@_-" sourceLinked="1"/>
        <c:tickLblPos val="nextTo"/>
        <c:crossAx val="54920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lineChart>
        <c:grouping val="standard"/>
        <c:ser>
          <c:idx val="0"/>
          <c:order val="0"/>
          <c:dLbls>
            <c:txPr>
              <a:bodyPr rot="-1200000"/>
              <a:lstStyle/>
              <a:p>
                <a:pPr>
                  <a:defRPr/>
                </a:pPr>
                <a:endParaRPr lang="pt-BR"/>
              </a:p>
            </c:txPr>
            <c:dLblPos val="t"/>
            <c:showVal val="1"/>
          </c:dLbls>
          <c:cat>
            <c:numRef>
              <c:f>A214536189_71_34_34!$A$6:$A$19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A214536189_71_34_34!$D$6:$D$19</c:f>
              <c:numCache>
                <c:formatCode>_-* #,##0.00_-;\-* #,##0.00_-;_-* "-"??_-;_-@_-</c:formatCode>
                <c:ptCount val="14"/>
                <c:pt idx="0">
                  <c:v>41.045053069101165</c:v>
                </c:pt>
                <c:pt idx="1">
                  <c:v>29.936110792302692</c:v>
                </c:pt>
                <c:pt idx="2">
                  <c:v>26.123647037240872</c:v>
                </c:pt>
                <c:pt idx="3">
                  <c:v>32.179985024465886</c:v>
                </c:pt>
                <c:pt idx="4">
                  <c:v>21.229428698985483</c:v>
                </c:pt>
                <c:pt idx="5">
                  <c:v>22.997843952129486</c:v>
                </c:pt>
                <c:pt idx="6">
                  <c:v>22.069718474615922</c:v>
                </c:pt>
                <c:pt idx="7">
                  <c:v>21.02893890675243</c:v>
                </c:pt>
                <c:pt idx="8">
                  <c:v>18.866457212181526</c:v>
                </c:pt>
                <c:pt idx="9">
                  <c:v>18.01368043564883</c:v>
                </c:pt>
                <c:pt idx="10">
                  <c:v>18.282427341227077</c:v>
                </c:pt>
                <c:pt idx="11">
                  <c:v>16.558001420179458</c:v>
                </c:pt>
                <c:pt idx="12">
                  <c:v>15.161360190599948</c:v>
                </c:pt>
                <c:pt idx="13">
                  <c:v>14.448306413139781</c:v>
                </c:pt>
              </c:numCache>
            </c:numRef>
          </c:val>
        </c:ser>
        <c:dLbls>
          <c:showVal val="1"/>
        </c:dLbls>
        <c:marker val="1"/>
        <c:axId val="54975488"/>
        <c:axId val="54989568"/>
      </c:lineChart>
      <c:catAx>
        <c:axId val="54975488"/>
        <c:scaling>
          <c:orientation val="minMax"/>
        </c:scaling>
        <c:axPos val="b"/>
        <c:numFmt formatCode="General" sourceLinked="1"/>
        <c:tickLblPos val="nextTo"/>
        <c:crossAx val="54989568"/>
        <c:crosses val="autoZero"/>
        <c:auto val="1"/>
        <c:lblAlgn val="ctr"/>
        <c:lblOffset val="100"/>
      </c:catAx>
      <c:valAx>
        <c:axId val="549895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Taxa de Mortalidade Infantil</a:t>
                </a:r>
              </a:p>
            </c:rich>
          </c:tx>
        </c:title>
        <c:numFmt formatCode="_-* #,##0.00_-;\-* #,##0.00_-;_-* &quot;-&quot;??_-;_-@_-" sourceLinked="1"/>
        <c:tickLblPos val="nextTo"/>
        <c:crossAx val="54975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Plan2!$H$2</c:f>
              <c:strCache>
                <c:ptCount val="1"/>
                <c:pt idx="0">
                  <c:v>COB. VACINAL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Plan2!$G$3:$G$33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Plan2!$H$3:$H$33</c:f>
              <c:numCache>
                <c:formatCode>_(* #,##0.0_);_(* \(#,##0.0\);_(* "-"??_);_(@_)</c:formatCode>
                <c:ptCount val="31"/>
                <c:pt idx="0">
                  <c:v>36.4</c:v>
                </c:pt>
                <c:pt idx="1">
                  <c:v>58.7</c:v>
                </c:pt>
                <c:pt idx="2">
                  <c:v>32.9</c:v>
                </c:pt>
                <c:pt idx="3">
                  <c:v>63.9</c:v>
                </c:pt>
                <c:pt idx="4">
                  <c:v>45.7</c:v>
                </c:pt>
                <c:pt idx="5">
                  <c:v>39.4</c:v>
                </c:pt>
                <c:pt idx="6">
                  <c:v>41.3</c:v>
                </c:pt>
                <c:pt idx="7">
                  <c:v>95.4</c:v>
                </c:pt>
                <c:pt idx="8">
                  <c:v>33.1</c:v>
                </c:pt>
                <c:pt idx="9">
                  <c:v>45.6</c:v>
                </c:pt>
                <c:pt idx="10">
                  <c:v>52.6</c:v>
                </c:pt>
                <c:pt idx="11">
                  <c:v>78.099999999999994</c:v>
                </c:pt>
                <c:pt idx="12">
                  <c:v>56.4</c:v>
                </c:pt>
                <c:pt idx="13">
                  <c:v>77.400000000000006</c:v>
                </c:pt>
                <c:pt idx="14">
                  <c:v>60.1</c:v>
                </c:pt>
                <c:pt idx="15">
                  <c:v>70.099999999999994</c:v>
                </c:pt>
                <c:pt idx="16">
                  <c:v>74.3</c:v>
                </c:pt>
                <c:pt idx="17">
                  <c:v>95.7</c:v>
                </c:pt>
                <c:pt idx="18">
                  <c:v>83</c:v>
                </c:pt>
                <c:pt idx="19">
                  <c:v>93</c:v>
                </c:pt>
                <c:pt idx="20">
                  <c:v>92</c:v>
                </c:pt>
                <c:pt idx="21" formatCode="General">
                  <c:v>95.42</c:v>
                </c:pt>
                <c:pt idx="22" formatCode="General">
                  <c:v>96.56</c:v>
                </c:pt>
                <c:pt idx="23" formatCode="General">
                  <c:v>100</c:v>
                </c:pt>
                <c:pt idx="24" formatCode="General">
                  <c:v>100</c:v>
                </c:pt>
                <c:pt idx="25" formatCode="General">
                  <c:v>100</c:v>
                </c:pt>
                <c:pt idx="26" formatCode="General">
                  <c:v>100</c:v>
                </c:pt>
                <c:pt idx="27" formatCode="General">
                  <c:v>100</c:v>
                </c:pt>
                <c:pt idx="28" formatCode="General">
                  <c:v>100</c:v>
                </c:pt>
                <c:pt idx="29" formatCode="General">
                  <c:v>100</c:v>
                </c:pt>
                <c:pt idx="30" formatCode="General">
                  <c:v>100</c:v>
                </c:pt>
              </c:numCache>
            </c:numRef>
          </c:val>
        </c:ser>
        <c:gapWidth val="35"/>
        <c:axId val="55023872"/>
        <c:axId val="55025664"/>
      </c:barChart>
      <c:lineChart>
        <c:grouping val="standard"/>
        <c:ser>
          <c:idx val="1"/>
          <c:order val="1"/>
          <c:tx>
            <c:strRef>
              <c:f>Plan2!$I$2</c:f>
              <c:strCache>
                <c:ptCount val="1"/>
                <c:pt idx="0">
                  <c:v>COEF. DE INCIDÊNCIA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Plan2!$G$3:$G$33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Plan2!$I$3:$I$33</c:f>
              <c:numCache>
                <c:formatCode>_-* #,##0.00_-;\-* #,##0.00_-;_-* "-"??_-;_-@_-</c:formatCode>
                <c:ptCount val="31"/>
                <c:pt idx="0">
                  <c:v>56.8</c:v>
                </c:pt>
                <c:pt idx="1">
                  <c:v>28.8</c:v>
                </c:pt>
                <c:pt idx="2">
                  <c:v>17</c:v>
                </c:pt>
                <c:pt idx="3">
                  <c:v>81.8</c:v>
                </c:pt>
                <c:pt idx="4">
                  <c:v>24.1</c:v>
                </c:pt>
                <c:pt idx="5">
                  <c:v>115.1</c:v>
                </c:pt>
                <c:pt idx="6">
                  <c:v>82.8</c:v>
                </c:pt>
                <c:pt idx="7">
                  <c:v>25.4</c:v>
                </c:pt>
                <c:pt idx="8">
                  <c:v>8.4</c:v>
                </c:pt>
                <c:pt idx="9">
                  <c:v>42.4</c:v>
                </c:pt>
                <c:pt idx="10">
                  <c:v>23.7</c:v>
                </c:pt>
                <c:pt idx="11">
                  <c:v>54.5</c:v>
                </c:pt>
                <c:pt idx="12">
                  <c:v>10.7</c:v>
                </c:pt>
                <c:pt idx="13">
                  <c:v>1</c:v>
                </c:pt>
                <c:pt idx="14">
                  <c:v>0.30000000000000032</c:v>
                </c:pt>
                <c:pt idx="15">
                  <c:v>0.9</c:v>
                </c:pt>
                <c:pt idx="16">
                  <c:v>0.2</c:v>
                </c:pt>
                <c:pt idx="17">
                  <c:v>3.8</c:v>
                </c:pt>
                <c:pt idx="18">
                  <c:v>2.4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1.57</c:v>
                </c:pt>
              </c:numCache>
            </c:numRef>
          </c:val>
        </c:ser>
        <c:marker val="1"/>
        <c:axId val="55011584"/>
        <c:axId val="55021952"/>
      </c:lineChart>
      <c:catAx>
        <c:axId val="55011584"/>
        <c:scaling>
          <c:orientation val="minMax"/>
        </c:scaling>
        <c:axPos val="b"/>
        <c:numFmt formatCode="General" sourceLinked="1"/>
        <c:tickLblPos val="nextTo"/>
        <c:txPr>
          <a:bodyPr rot="-3000000"/>
          <a:lstStyle/>
          <a:p>
            <a:pPr>
              <a:defRPr sz="1400"/>
            </a:pPr>
            <a:endParaRPr lang="pt-BR"/>
          </a:p>
        </c:txPr>
        <c:crossAx val="55021952"/>
        <c:crosses val="autoZero"/>
        <c:auto val="1"/>
        <c:lblAlgn val="ctr"/>
        <c:lblOffset val="100"/>
      </c:catAx>
      <c:valAx>
        <c:axId val="550219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Coeficiente por 100.000 habitantes</a:t>
                </a:r>
              </a:p>
            </c:rich>
          </c:tx>
        </c:title>
        <c:numFmt formatCode="_-* #,##0.00_-;\-* #,##0.00_-;_-* &quot;-&quot;??_-;_-@_-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5011584"/>
        <c:crosses val="autoZero"/>
        <c:crossBetween val="between"/>
      </c:valAx>
      <c:catAx>
        <c:axId val="55023872"/>
        <c:scaling>
          <c:orientation val="minMax"/>
        </c:scaling>
        <c:delete val="1"/>
        <c:axPos val="b"/>
        <c:numFmt formatCode="General" sourceLinked="1"/>
        <c:tickLblPos val="none"/>
        <c:crossAx val="55025664"/>
        <c:crosses val="autoZero"/>
        <c:auto val="1"/>
        <c:lblAlgn val="ctr"/>
        <c:lblOffset val="100"/>
      </c:catAx>
      <c:valAx>
        <c:axId val="55025664"/>
        <c:scaling>
          <c:orientation val="minMax"/>
          <c:max val="10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Percentual</a:t>
                </a:r>
              </a:p>
            </c:rich>
          </c:tx>
        </c:title>
        <c:numFmt formatCode="_(* #,##0.0_);_(* \(#,##0.0\);_(* &quot;-&quot;??_);_(@_)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5023872"/>
        <c:crosses val="max"/>
        <c:crossBetween val="between"/>
      </c:valAx>
    </c:plotArea>
    <c:legend>
      <c:legendPos val="t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A230007189_71_34_34!$A$6:$A$18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A230007189_71_34_34!$D$6:$D$18</c:f>
              <c:numCache>
                <c:formatCode>_-* #,##0.00_-;\-* #,##0.00_-;_-* "-"??_-;_-@_-</c:formatCode>
                <c:ptCount val="13"/>
                <c:pt idx="0">
                  <c:v>52.948139797068769</c:v>
                </c:pt>
                <c:pt idx="1">
                  <c:v>53.487287147189136</c:v>
                </c:pt>
                <c:pt idx="2">
                  <c:v>46.485657981169254</c:v>
                </c:pt>
                <c:pt idx="3">
                  <c:v>45.124212087504631</c:v>
                </c:pt>
                <c:pt idx="4">
                  <c:v>40.484165651644226</c:v>
                </c:pt>
                <c:pt idx="5">
                  <c:v>34.858485848584863</c:v>
                </c:pt>
                <c:pt idx="6">
                  <c:v>29.740046385774985</c:v>
                </c:pt>
                <c:pt idx="7">
                  <c:v>15.584799645127914</c:v>
                </c:pt>
                <c:pt idx="8">
                  <c:v>11.214860435084931</c:v>
                </c:pt>
                <c:pt idx="9">
                  <c:v>8.2068155111633398</c:v>
                </c:pt>
                <c:pt idx="10">
                  <c:v>7.5792558387354534</c:v>
                </c:pt>
                <c:pt idx="11">
                  <c:v>7.7729525814800198</c:v>
                </c:pt>
                <c:pt idx="12">
                  <c:v>8.1974230555198737</c:v>
                </c:pt>
              </c:numCache>
            </c:numRef>
          </c:val>
        </c:ser>
        <c:dLbls>
          <c:showVal val="1"/>
        </c:dLbls>
        <c:gapWidth val="56"/>
        <c:axId val="54941184"/>
        <c:axId val="55043968"/>
      </c:barChart>
      <c:catAx>
        <c:axId val="54941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5043968"/>
        <c:crosses val="autoZero"/>
        <c:auto val="1"/>
        <c:lblAlgn val="ctr"/>
        <c:lblOffset val="100"/>
      </c:catAx>
      <c:valAx>
        <c:axId val="5504396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t-BR" sz="1400" dirty="0" smtClean="0"/>
                  <a:t>(%)</a:t>
                </a:r>
                <a:endParaRPr lang="pt-BR" dirty="0"/>
              </a:p>
            </c:rich>
          </c:tx>
        </c:title>
        <c:numFmt formatCode="_-* #,##0.00_-;\-* #,##0.00_-;_-* &quot;-&quot;??_-;_-@_-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4941184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0.6575</cdr:x>
      <cdr:y>0.94913</cdr:y>
    </cdr:from>
    <cdr:to>
      <cdr:x>0.70125</cdr:x>
      <cdr:y>0.98304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410944" y="4030439"/>
          <a:ext cx="360040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0.38625</cdr:x>
      <cdr:y>0.45098</cdr:y>
    </cdr:from>
    <cdr:to>
      <cdr:x>0.98124</cdr:x>
      <cdr:y>0.55994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178696" y="2086223"/>
          <a:ext cx="4896544" cy="504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0" dirty="0" smtClean="0">
              <a:latin typeface="Arial" pitchFamily="34" charset="0"/>
              <a:cs typeface="Arial" pitchFamily="34" charset="0"/>
            </a:rPr>
            <a:t>Incremento de 330% no período de 1998 a 2010.</a:t>
          </a:r>
          <a:endParaRPr lang="pt-BR" sz="1600" b="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3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25875" y="0"/>
            <a:ext cx="29273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41DD07-B843-47F8-959B-40AB3D504ABC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48788"/>
            <a:ext cx="292735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25875" y="9348788"/>
            <a:ext cx="292735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92FA2A-92C5-491B-A3A1-7EF73C97537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03E8-EE56-4254-AB40-B787FA0A0286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812F-D65A-44B3-A8F9-7CECC6DB4DE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CC21-1298-4380-8EE3-90042014A3EF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677B-3241-4EE4-B7FF-D5BC013448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9839-BC73-4D61-A422-9CFEF8219E6A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0864-7087-41F6-98BF-BEA76878C99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B43B-473D-46BF-952B-4D80EB8D132E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2DA8-E33C-48C8-A5EE-3DDC5BC217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BA5F-EE92-40D3-BFEC-8D7642B2C2CE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4BAB-7DA5-4BDB-8E09-68D655EC54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820C-5FAF-4711-8F05-D8A75E03F880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F266-5F84-4378-93FC-30F244DC11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551D-2F0E-4FD9-82AA-2452A6D9C1AD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2606-BFE7-4AC6-A098-BC331EDF49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420F-1D6F-4DA3-810E-74A2248FD017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B7FF-C232-43EC-B5C6-3401CDD2AEC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799F-2F10-4073-B347-9D0A0856BC9E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C425-77CE-4CCA-8FBC-BF68A4F977E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E2FE-C796-4F5C-BBEE-E51B171B51B8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D2F3-5AF6-459C-9F49-190BF31520B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8DFF-DC89-49F4-9397-B7F9D1A370E7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AB1E-D3F4-4448-A68E-AEC7D7E26A8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650F452-3F4D-4E6B-8E42-0EF7C3A1D787}" type="datetimeFigureOut">
              <a:rPr lang="pt-BR"/>
              <a:pPr>
                <a:defRPr/>
              </a:pPr>
              <a:t>22/9/2011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A7F8302-3437-444B-9B19-4F7A39294C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7" r:id="rId2"/>
    <p:sldLayoutId id="2147483883" r:id="rId3"/>
    <p:sldLayoutId id="2147483878" r:id="rId4"/>
    <p:sldLayoutId id="2147483879" r:id="rId5"/>
    <p:sldLayoutId id="2147483880" r:id="rId6"/>
    <p:sldLayoutId id="2147483884" r:id="rId7"/>
    <p:sldLayoutId id="2147483885" r:id="rId8"/>
    <p:sldLayoutId id="2147483886" r:id="rId9"/>
    <p:sldLayoutId id="2147483881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t.wikipedia.org/wiki/Ficheiro:Bras%C3%A3o_da_Para%C3%ADba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96192"/>
            <a:ext cx="8077200" cy="16733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4000" dirty="0" smtClean="0"/>
              <a:t>Atenção Básica(AB) e a estratégia  Saúde da Família(</a:t>
            </a:r>
            <a:r>
              <a:rPr lang="pt-BR" sz="4000" dirty="0" err="1" smtClean="0"/>
              <a:t>eSF</a:t>
            </a:r>
            <a:r>
              <a:rPr lang="pt-BR" sz="4000" dirty="0" smtClean="0"/>
              <a:t>)</a:t>
            </a:r>
            <a:r>
              <a:rPr lang="pt-BR" sz="4400" dirty="0" smtClean="0"/>
              <a:t/>
            </a:r>
            <a:br>
              <a:rPr lang="pt-BR" sz="4400" dirty="0" smtClean="0"/>
            </a:br>
            <a:endParaRPr lang="pt-BR" sz="4400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683568" y="3225528"/>
            <a:ext cx="8077200" cy="1499616"/>
          </a:xfrm>
        </p:spPr>
        <p:txBody>
          <a:bodyPr/>
          <a:lstStyle/>
          <a:p>
            <a:pPr algn="r"/>
            <a:r>
              <a:rPr lang="pt-BR" sz="2400" dirty="0" smtClean="0"/>
              <a:t>Claudia Luciana de Sousa </a:t>
            </a:r>
            <a:r>
              <a:rPr lang="pt-BR" sz="2400" dirty="0" err="1" smtClean="0"/>
              <a:t>Mascena</a:t>
            </a:r>
            <a:r>
              <a:rPr lang="pt-BR" sz="2400" dirty="0" smtClean="0"/>
              <a:t> Veras</a:t>
            </a:r>
          </a:p>
          <a:p>
            <a:pPr algn="r"/>
            <a:endParaRPr lang="pt-BR" sz="2400" dirty="0"/>
          </a:p>
        </p:txBody>
      </p:sp>
      <p:sp>
        <p:nvSpPr>
          <p:cNvPr id="8197" name="CaixaDeTexto 7"/>
          <p:cNvSpPr txBox="1">
            <a:spLocks noChangeArrowheads="1"/>
          </p:cNvSpPr>
          <p:nvPr/>
        </p:nvSpPr>
        <p:spPr bwMode="auto">
          <a:xfrm>
            <a:off x="3276600" y="6237288"/>
            <a:ext cx="237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/>
              <a:t> 2011</a:t>
            </a: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802270" y="290036"/>
            <a:ext cx="265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>
                <a:latin typeface="Calibri" pitchFamily="34" charset="0"/>
              </a:rPr>
              <a:t>Governo da Paraíba</a:t>
            </a:r>
          </a:p>
          <a:p>
            <a:r>
              <a:rPr lang="pt-BR" sz="1200" b="1" dirty="0">
                <a:latin typeface="Calibri" pitchFamily="34" charset="0"/>
              </a:rPr>
              <a:t>Secretaria de Estado da </a:t>
            </a:r>
            <a:r>
              <a:rPr lang="pt-BR" sz="1200" b="1" dirty="0" smtClean="0">
                <a:latin typeface="Calibri" pitchFamily="34" charset="0"/>
              </a:rPr>
              <a:t>Saúde</a:t>
            </a:r>
            <a:endParaRPr lang="pt-BR" sz="1200" b="1" dirty="0">
              <a:latin typeface="Calibri" pitchFamily="34" charset="0"/>
            </a:endParaRPr>
          </a:p>
        </p:txBody>
      </p:sp>
      <p:pic>
        <p:nvPicPr>
          <p:cNvPr id="11" name="Picture 1" descr="Brasão de Armas da Paraíba">
            <a:hlinkClick r:id="rId2" tooltip="Brasão de Armas da Paraíb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96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684076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1">
                    <a:satMod val="150000"/>
                  </a:schemeClr>
                </a:solidFill>
              </a:rPr>
              <a:t>Teto</a:t>
            </a: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 e implantação das estratégias de ACS e Saúde da Família. Paraíba, 2011.</a:t>
            </a:r>
          </a:p>
        </p:txBody>
      </p:sp>
      <p:sp>
        <p:nvSpPr>
          <p:cNvPr id="9219" name="CaixaDeTexto 10"/>
          <p:cNvSpPr txBox="1">
            <a:spLocks noChangeArrowheads="1"/>
          </p:cNvSpPr>
          <p:nvPr/>
        </p:nvSpPr>
        <p:spPr bwMode="auto">
          <a:xfrm>
            <a:off x="611188" y="6165850"/>
            <a:ext cx="4229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Fonte: MS/SAS/Departamento de Atenção Básica - DAB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2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698477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accent1">
                    <a:satMod val="150000"/>
                  </a:schemeClr>
                </a:solidFill>
              </a:rPr>
              <a:t>Implantação das estratégias de Saúde Bucal, Centro de Especialidades Odontológicas/CEO, Laboratório de Prótese Dentária, Programa Saúde na Escola/PSE e Núcleo de </a:t>
            </a:r>
            <a:r>
              <a:rPr lang="pt-BR" sz="1800" dirty="0" smtClean="0">
                <a:solidFill>
                  <a:schemeClr val="accent1">
                    <a:satMod val="150000"/>
                  </a:schemeClr>
                </a:solidFill>
              </a:rPr>
              <a:t>Apoio</a:t>
            </a:r>
            <a:r>
              <a:rPr lang="pt-BR" sz="2000" dirty="0" smtClean="0">
                <a:solidFill>
                  <a:schemeClr val="accent1">
                    <a:satMod val="150000"/>
                  </a:schemeClr>
                </a:solidFill>
              </a:rPr>
              <a:t> à Saúde/NASF. Paraíba, 2011.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aixaDeTexto 10"/>
          <p:cNvSpPr txBox="1">
            <a:spLocks noChangeArrowheads="1"/>
          </p:cNvSpPr>
          <p:nvPr/>
        </p:nvSpPr>
        <p:spPr bwMode="auto">
          <a:xfrm>
            <a:off x="611188" y="6165850"/>
            <a:ext cx="4229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Fonte: MS/SAS/Departamento de Atenção Básica - DA B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5805488"/>
            <a:ext cx="771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2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98600"/>
            <a:ext cx="7993063" cy="4611688"/>
          </a:xfrm>
          <a:noFill/>
        </p:spPr>
      </p:pic>
      <p:sp>
        <p:nvSpPr>
          <p:cNvPr id="2050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698477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Cobertura populacional da estratégia Saúde da Família - ESF.  </a:t>
            </a:r>
            <a:b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Paraíba, 2010.</a:t>
            </a:r>
          </a:p>
        </p:txBody>
      </p:sp>
      <p:sp>
        <p:nvSpPr>
          <p:cNvPr id="11268" name="CaixaDeTexto 10"/>
          <p:cNvSpPr txBox="1">
            <a:spLocks noChangeArrowheads="1"/>
          </p:cNvSpPr>
          <p:nvPr/>
        </p:nvSpPr>
        <p:spPr bwMode="auto">
          <a:xfrm>
            <a:off x="611188" y="6165850"/>
            <a:ext cx="381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Calibri" pitchFamily="34" charset="0"/>
              </a:rPr>
              <a:t>Fonte:  SIAB/ DATASUS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157788"/>
            <a:ext cx="3371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CaixaDeTexto 7"/>
          <p:cNvSpPr txBox="1">
            <a:spLocks noChangeArrowheads="1"/>
          </p:cNvSpPr>
          <p:nvPr/>
        </p:nvSpPr>
        <p:spPr bwMode="auto">
          <a:xfrm>
            <a:off x="4067175" y="1557338"/>
            <a:ext cx="4465638" cy="368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Calibri" pitchFamily="34" charset="0"/>
              </a:rPr>
              <a:t>PB: Cobertura da ESF </a:t>
            </a:r>
            <a:r>
              <a:rPr lang="pt-BR" dirty="0">
                <a:latin typeface="Calibri" pitchFamily="34" charset="0"/>
                <a:sym typeface="Wingdings" pitchFamily="2" charset="2"/>
              </a:rPr>
              <a:t></a:t>
            </a:r>
            <a:r>
              <a:rPr lang="pt-BR" dirty="0">
                <a:latin typeface="Calibri" pitchFamily="34" charset="0"/>
              </a:rPr>
              <a:t> 94% (3.547.150 hab.)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698477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900" dirty="0" smtClean="0">
                <a:solidFill>
                  <a:schemeClr val="accent1">
                    <a:satMod val="150000"/>
                  </a:schemeClr>
                </a:solidFill>
              </a:rPr>
              <a:t>Municípios com teto para ampliação de ACS.  </a:t>
            </a: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Paraíba</a:t>
            </a:r>
            <a:r>
              <a:rPr lang="pt-BR" sz="2900" dirty="0" smtClean="0">
                <a:solidFill>
                  <a:schemeClr val="accent1">
                    <a:satMod val="150000"/>
                  </a:schemeClr>
                </a:solidFill>
              </a:rPr>
              <a:t>, 2011.</a:t>
            </a:r>
          </a:p>
        </p:txBody>
      </p:sp>
      <p:pic>
        <p:nvPicPr>
          <p:cNvPr id="12291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757363"/>
            <a:ext cx="7705725" cy="4408487"/>
          </a:xfrm>
          <a:noFill/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6"/>
          <p:cNvGrpSpPr>
            <a:grpSpLocks/>
          </p:cNvGrpSpPr>
          <p:nvPr/>
        </p:nvGrpSpPr>
        <p:grpSpPr bwMode="auto">
          <a:xfrm>
            <a:off x="5435600" y="5516563"/>
            <a:ext cx="2449513" cy="647700"/>
            <a:chOff x="3779912" y="6021288"/>
            <a:chExt cx="2448272" cy="646331"/>
          </a:xfrm>
        </p:grpSpPr>
        <p:sp>
          <p:nvSpPr>
            <p:cNvPr id="12296" name="CaixaDeTexto 9"/>
            <p:cNvSpPr txBox="1">
              <a:spLocks noChangeArrowheads="1"/>
            </p:cNvSpPr>
            <p:nvPr/>
          </p:nvSpPr>
          <p:spPr bwMode="auto">
            <a:xfrm>
              <a:off x="4283968" y="6021288"/>
              <a:ext cx="19442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/>
                <a:t>100% de cobertura.</a:t>
              </a:r>
            </a:p>
            <a:p>
              <a:endParaRPr lang="pt-BR" sz="1200"/>
            </a:p>
            <a:p>
              <a:r>
                <a:rPr lang="pt-BR" sz="1200"/>
                <a:t>com teto para ampliação .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779912" y="6453759"/>
              <a:ext cx="431581" cy="14415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779912" y="6092574"/>
              <a:ext cx="431581" cy="1441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5148263" y="1558925"/>
            <a:ext cx="3744912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Calibri" pitchFamily="34" charset="0"/>
              </a:rPr>
              <a:t> Teto para ampliação de 1.388 ACS, em 137 (61,5%) municípios. </a:t>
            </a:r>
          </a:p>
        </p:txBody>
      </p:sp>
      <p:sp>
        <p:nvSpPr>
          <p:cNvPr id="12295" name="CaixaDeTexto 10"/>
          <p:cNvSpPr txBox="1">
            <a:spLocks noChangeArrowheads="1"/>
          </p:cNvSpPr>
          <p:nvPr/>
        </p:nvSpPr>
        <p:spPr bwMode="auto">
          <a:xfrm>
            <a:off x="611188" y="6165850"/>
            <a:ext cx="1223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Fonte:  SES-PB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3750" y="1851025"/>
            <a:ext cx="7594600" cy="4314825"/>
          </a:xfrm>
          <a:noFill/>
        </p:spPr>
      </p:pic>
      <p:sp>
        <p:nvSpPr>
          <p:cNvPr id="2050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698477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Municípios com teto para ampliação </a:t>
            </a:r>
            <a:b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de ESF. Paraíba, 2010.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1"/>
          <p:cNvGrpSpPr>
            <a:grpSpLocks/>
          </p:cNvGrpSpPr>
          <p:nvPr/>
        </p:nvGrpSpPr>
        <p:grpSpPr bwMode="auto">
          <a:xfrm>
            <a:off x="5867400" y="5445125"/>
            <a:ext cx="2449513" cy="831850"/>
            <a:chOff x="3923928" y="6021288"/>
            <a:chExt cx="2448272" cy="830997"/>
          </a:xfrm>
        </p:grpSpPr>
        <p:sp>
          <p:nvSpPr>
            <p:cNvPr id="13320" name="CaixaDeTexto 6"/>
            <p:cNvSpPr txBox="1">
              <a:spLocks noChangeArrowheads="1"/>
            </p:cNvSpPr>
            <p:nvPr/>
          </p:nvSpPr>
          <p:spPr bwMode="auto">
            <a:xfrm>
              <a:off x="4427984" y="6021288"/>
              <a:ext cx="194421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/>
                <a:t>100% de cobertura.</a:t>
              </a:r>
            </a:p>
            <a:p>
              <a:endParaRPr lang="pt-BR" sz="1200"/>
            </a:p>
            <a:p>
              <a:r>
                <a:rPr lang="pt-BR" sz="1200"/>
                <a:t>com teto para ampliação </a:t>
              </a:r>
            </a:p>
            <a:p>
              <a:endParaRPr lang="pt-BR" sz="120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923928" y="6452645"/>
              <a:ext cx="431581" cy="144315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3923928" y="6092653"/>
              <a:ext cx="431581" cy="1443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5795963" y="1558925"/>
            <a:ext cx="316865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Calibri" pitchFamily="34" charset="0"/>
              </a:rPr>
              <a:t>Teto para ampliação de 302 ESF  em 54 (24,1%) municípios.</a:t>
            </a:r>
          </a:p>
        </p:txBody>
      </p:sp>
      <p:sp>
        <p:nvSpPr>
          <p:cNvPr id="13319" name="CaixaDeTexto 10"/>
          <p:cNvSpPr txBox="1">
            <a:spLocks noChangeArrowheads="1"/>
          </p:cNvSpPr>
          <p:nvPr/>
        </p:nvSpPr>
        <p:spPr bwMode="auto">
          <a:xfrm>
            <a:off x="611188" y="6165850"/>
            <a:ext cx="1223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Fonte:  SES-PB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/>
              <a:t>Tipos de Equipes da </a:t>
            </a:r>
            <a:r>
              <a:rPr lang="pt-BR" sz="4000" b="1" dirty="0" err="1" smtClean="0"/>
              <a:t>eSF</a:t>
            </a:r>
            <a:r>
              <a:rPr lang="pt-BR" sz="4000" b="1" dirty="0" smtClean="0"/>
              <a:t> Implantadas.</a:t>
            </a:r>
            <a:endParaRPr lang="pt-BR" sz="4000" b="1" dirty="0"/>
          </a:p>
        </p:txBody>
      </p:sp>
      <p:pic>
        <p:nvPicPr>
          <p:cNvPr id="11" name="Espaço Reservado para Conteúdo 10" descr="equipes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032447"/>
          </a:xfrm>
        </p:spPr>
      </p:pic>
      <p:sp>
        <p:nvSpPr>
          <p:cNvPr id="12" name="Retângulo 11"/>
          <p:cNvSpPr/>
          <p:nvPr/>
        </p:nvSpPr>
        <p:spPr>
          <a:xfrm>
            <a:off x="2843808" y="5445224"/>
            <a:ext cx="6084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0" u="sng" strike="noStrike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LEGENDA</a:t>
            </a:r>
          </a:p>
          <a:p>
            <a:r>
              <a:rPr lang="pt-BR" sz="1400" b="0" i="0" u="none" strike="noStrike" dirty="0" smtClean="0">
                <a:solidFill>
                  <a:srgbClr val="FF0000"/>
                </a:solidFill>
                <a:latin typeface="Webdings" pitchFamily="18" charset="2"/>
                <a:ea typeface="+mn-ea"/>
                <a:cs typeface="+mn-cs"/>
              </a:rPr>
              <a:t>n</a:t>
            </a:r>
            <a:r>
              <a:rPr lang="pt-BR" sz="1400" b="0" i="0" u="none" strike="noStrike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4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Equipe de Saúde da Família </a:t>
            </a:r>
            <a:r>
              <a:rPr lang="pt-BR" sz="1400" b="0" i="0" u="none" strike="noStrike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(75  equipes)</a:t>
            </a:r>
          </a:p>
          <a:p>
            <a:r>
              <a:rPr lang="pt-BR" sz="1400" dirty="0">
                <a:solidFill>
                  <a:srgbClr val="FFFF00"/>
                </a:solidFill>
                <a:latin typeface="Webdings" pitchFamily="18" charset="2"/>
              </a:rPr>
              <a:t>n</a:t>
            </a:r>
            <a:r>
              <a:rPr lang="pt-BR" sz="1400" b="0" i="0" u="none" strike="noStrike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4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Equipe de Saúde da Família com Saúde Bucal _Mod. I</a:t>
            </a:r>
            <a:r>
              <a:rPr lang="pt-BR" sz="1400" dirty="0" smtClean="0"/>
              <a:t> (1.159 equipes)</a:t>
            </a:r>
          </a:p>
          <a:p>
            <a:r>
              <a:rPr lang="pt-BR" sz="1400" dirty="0">
                <a:solidFill>
                  <a:schemeClr val="accent2">
                    <a:lumMod val="50000"/>
                  </a:schemeClr>
                </a:solidFill>
                <a:latin typeface="Webdings" pitchFamily="18" charset="2"/>
              </a:rPr>
              <a:t>n</a:t>
            </a:r>
            <a:r>
              <a:rPr lang="pt-BR" sz="14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Equipe de Saúde da Família com Saúde Bucal _Mod. II  </a:t>
            </a:r>
            <a:r>
              <a:rPr lang="pt-BR" sz="1400" b="0" i="0" u="none" strike="noStrike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(14 equipes)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3"/>
          <p:cNvSpPr txBox="1"/>
          <p:nvPr/>
        </p:nvSpPr>
        <p:spPr>
          <a:xfrm>
            <a:off x="3995936" y="2276872"/>
            <a:ext cx="944489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n = 1.248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51520" y="638132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Ministério da Saúde - Cadastro Nacional dos Estabelecimentos de Saúde do Brasil - CNES</a:t>
            </a:r>
            <a:endParaRPr lang="pt-BR" sz="14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7139136" cy="1252728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Tipos de Equipes  da </a:t>
            </a:r>
            <a:r>
              <a:rPr lang="pt-BR" sz="3600" b="1" dirty="0" err="1" smtClean="0"/>
              <a:t>eSF</a:t>
            </a:r>
            <a:r>
              <a:rPr lang="pt-BR" sz="3600" b="1" dirty="0" smtClean="0"/>
              <a:t>. </a:t>
            </a:r>
            <a:br>
              <a:rPr lang="pt-BR" sz="3600" b="1" dirty="0" smtClean="0"/>
            </a:br>
            <a:r>
              <a:rPr lang="pt-BR" sz="3600" b="1" dirty="0" smtClean="0"/>
              <a:t>Paraíba, 2011</a:t>
            </a:r>
            <a:r>
              <a:rPr lang="pt-BR" sz="3200" b="1" dirty="0" smtClean="0"/>
              <a:t>.</a:t>
            </a:r>
            <a:endParaRPr lang="pt-BR" sz="2800" b="1" dirty="0"/>
          </a:p>
        </p:txBody>
      </p:sp>
      <p:sp>
        <p:nvSpPr>
          <p:cNvPr id="9" name="Retângulo 8"/>
          <p:cNvSpPr/>
          <p:nvPr/>
        </p:nvSpPr>
        <p:spPr>
          <a:xfrm>
            <a:off x="251520" y="638132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Ministério da Saúde - Cadastro Nacional dos Estabelecimentos de Saúde do Brasil - CNES</a:t>
            </a:r>
            <a:endParaRPr lang="pt-BR" sz="14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80928"/>
            <a:ext cx="7224800" cy="197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698477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Centros de Especialidades </a:t>
            </a:r>
            <a:br>
              <a:rPr lang="pt-BR" sz="3200" dirty="0" smtClean="0"/>
            </a:br>
            <a:r>
              <a:rPr lang="pt-BR" sz="3200" dirty="0" smtClean="0"/>
              <a:t>Odontológicas – CEO Implantados.</a:t>
            </a:r>
            <a:endParaRPr lang="pt-BR" sz="32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Espaço Reservado para Conteúdo 7" descr="ceo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916832"/>
            <a:ext cx="9077043" cy="39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499992" y="5733256"/>
            <a:ext cx="3887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u="sng" dirty="0">
                <a:solidFill>
                  <a:schemeClr val="dk1"/>
                </a:solidFill>
                <a:latin typeface="+mn-lt"/>
                <a:cs typeface="+mn-cs"/>
              </a:rPr>
              <a:t>LEGENDA</a:t>
            </a:r>
          </a:p>
          <a:p>
            <a:pPr>
              <a:defRPr/>
            </a:pPr>
            <a:r>
              <a:rPr lang="pt-BR" sz="1400" b="1" dirty="0">
                <a:solidFill>
                  <a:srgbClr val="FFFF00"/>
                </a:solidFill>
                <a:latin typeface="Webdings" pitchFamily="18" charset="2"/>
                <a:cs typeface="+mn-cs"/>
              </a:rPr>
              <a:t>n</a:t>
            </a:r>
            <a:r>
              <a:rPr lang="pt-BR" sz="1400" b="1" dirty="0">
                <a:solidFill>
                  <a:schemeClr val="dk1"/>
                </a:solidFill>
                <a:latin typeface="+mn-lt"/>
                <a:cs typeface="+mn-cs"/>
              </a:rPr>
              <a:t> </a:t>
            </a:r>
            <a:r>
              <a:rPr lang="pt-BR" sz="1400" dirty="0" smtClean="0">
                <a:solidFill>
                  <a:schemeClr val="dk1"/>
                </a:solidFill>
                <a:latin typeface="+mn-lt"/>
                <a:cs typeface="+mn-cs"/>
              </a:rPr>
              <a:t>CEO I</a:t>
            </a:r>
            <a:r>
              <a:rPr lang="pt-BR" sz="1400" dirty="0" smtClean="0"/>
              <a:t> 	</a:t>
            </a:r>
            <a:r>
              <a:rPr lang="pt-BR" sz="1400" dirty="0" smtClean="0">
                <a:solidFill>
                  <a:srgbClr val="00B050"/>
                </a:solidFill>
                <a:latin typeface="Webdings" pitchFamily="18" charset="2"/>
                <a:cs typeface="+mn-cs"/>
              </a:rPr>
              <a:t>n</a:t>
            </a:r>
            <a:r>
              <a:rPr lang="pt-BR" sz="1400" dirty="0" smtClean="0">
                <a:solidFill>
                  <a:schemeClr val="dk1"/>
                </a:solidFill>
                <a:latin typeface="+mn-lt"/>
                <a:cs typeface="+mn-cs"/>
              </a:rPr>
              <a:t> CEO II</a:t>
            </a:r>
            <a:r>
              <a:rPr lang="pt-BR" sz="1400" dirty="0" smtClean="0"/>
              <a:t> 	</a:t>
            </a:r>
            <a:r>
              <a:rPr lang="pt-BR" sz="1400" dirty="0" smtClean="0">
                <a:solidFill>
                  <a:srgbClr val="FF0000"/>
                </a:solidFill>
                <a:latin typeface="Webdings" pitchFamily="18" charset="2"/>
                <a:cs typeface="+mn-cs"/>
              </a:rPr>
              <a:t>n</a:t>
            </a:r>
            <a:r>
              <a:rPr lang="pt-BR" sz="1400" dirty="0" smtClean="0">
                <a:solidFill>
                  <a:schemeClr val="dk1"/>
                </a:solidFill>
                <a:latin typeface="+mn-lt"/>
                <a:cs typeface="+mn-cs"/>
              </a:rPr>
              <a:t> CEO III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11" name="CaixaDeTexto 3"/>
          <p:cNvSpPr txBox="1"/>
          <p:nvPr/>
        </p:nvSpPr>
        <p:spPr>
          <a:xfrm>
            <a:off x="4067175" y="2349500"/>
            <a:ext cx="772969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n = 43</a:t>
            </a:r>
          </a:p>
        </p:txBody>
      </p:sp>
      <p:sp>
        <p:nvSpPr>
          <p:cNvPr id="14343" name="Retângulo 11"/>
          <p:cNvSpPr>
            <a:spLocks noChangeArrowheads="1"/>
          </p:cNvSpPr>
          <p:nvPr/>
        </p:nvSpPr>
        <p:spPr bwMode="auto">
          <a:xfrm>
            <a:off x="250825" y="6381750"/>
            <a:ext cx="856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Fonte: Ministério da Saúde - Cadastro Nacional dos Estabelecimentos de Saúde do Brasil - CNES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139136" cy="1252728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Centros de Especialidades </a:t>
            </a:r>
            <a:br>
              <a:rPr lang="pt-BR" sz="3600" b="1" dirty="0" smtClean="0"/>
            </a:br>
            <a:r>
              <a:rPr lang="pt-BR" sz="3600" b="1" dirty="0" smtClean="0"/>
              <a:t>Odontológicas – CEO Implantados.</a:t>
            </a:r>
            <a:endParaRPr lang="pt-BR" sz="3600" b="1" dirty="0"/>
          </a:p>
        </p:txBody>
      </p:sp>
      <p:sp>
        <p:nvSpPr>
          <p:cNvPr id="6" name="Retângulo 5"/>
          <p:cNvSpPr/>
          <p:nvPr/>
        </p:nvSpPr>
        <p:spPr>
          <a:xfrm>
            <a:off x="251520" y="638132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Ministério da Saúde - Cadastro Nacional dos Estabelecimentos de Saúde do Brasil - CNES</a:t>
            </a:r>
            <a:endParaRPr lang="pt-BR" sz="1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698477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Municípios com Laboratórios de Prótese</a:t>
            </a:r>
            <a:b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implantados. Paraíba, 2011.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9775" y="1638300"/>
            <a:ext cx="7648575" cy="4383088"/>
          </a:xfrm>
          <a:noFill/>
        </p:spPr>
      </p:pic>
      <p:grpSp>
        <p:nvGrpSpPr>
          <p:cNvPr id="15365" name="Grupo 16"/>
          <p:cNvGrpSpPr>
            <a:grpSpLocks/>
          </p:cNvGrpSpPr>
          <p:nvPr/>
        </p:nvGrpSpPr>
        <p:grpSpPr bwMode="auto">
          <a:xfrm>
            <a:off x="5795963" y="5516563"/>
            <a:ext cx="2773362" cy="831850"/>
            <a:chOff x="3959424" y="6027003"/>
            <a:chExt cx="2772816" cy="830997"/>
          </a:xfrm>
        </p:grpSpPr>
        <p:sp>
          <p:nvSpPr>
            <p:cNvPr id="15368" name="CaixaDeTexto 12"/>
            <p:cNvSpPr txBox="1">
              <a:spLocks noChangeArrowheads="1"/>
            </p:cNvSpPr>
            <p:nvPr/>
          </p:nvSpPr>
          <p:spPr bwMode="auto">
            <a:xfrm>
              <a:off x="4463480" y="6027003"/>
              <a:ext cx="226876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/>
                <a:t>sem Laboratório de Prótese.</a:t>
              </a:r>
            </a:p>
            <a:p>
              <a:endParaRPr lang="pt-BR" sz="1200"/>
            </a:p>
            <a:p>
              <a:r>
                <a:rPr lang="pt-BR" sz="1200"/>
                <a:t>com Laboratório de Prótese.</a:t>
              </a:r>
            </a:p>
            <a:p>
              <a:endParaRPr lang="pt-BR" sz="120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959424" y="6458360"/>
              <a:ext cx="431715" cy="14431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959424" y="6098367"/>
              <a:ext cx="431715" cy="14431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6011863" y="1557338"/>
            <a:ext cx="2881312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Calibri" pitchFamily="34" charset="0"/>
              </a:rPr>
              <a:t>71 laboratórios  implantados em 70 (31,4%) municípios. </a:t>
            </a:r>
          </a:p>
        </p:txBody>
      </p:sp>
      <p:sp>
        <p:nvSpPr>
          <p:cNvPr id="15367" name="CaixaDeTexto 10"/>
          <p:cNvSpPr txBox="1">
            <a:spLocks noChangeArrowheads="1"/>
          </p:cNvSpPr>
          <p:nvPr/>
        </p:nvSpPr>
        <p:spPr bwMode="auto">
          <a:xfrm>
            <a:off x="611188" y="6165850"/>
            <a:ext cx="1223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Fonte:  SES-PB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ABS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É o primeiro nível de contato dos indivíduos, da família e da comunidade com o sistema nacional de saúde, levando a atenção à saúde o mais próximo possível do local onde as pessoas vivem e trabalham, constituindo o primeiro elemento de um processo de atenção continuada à saúde.</a:t>
            </a:r>
            <a:r>
              <a:rPr lang="pt-BR" dirty="0" smtClean="0"/>
              <a:t> (Declaração de Alma-Ata)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 descr="PS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03" y="1916832"/>
            <a:ext cx="9076001" cy="3971583"/>
          </a:xfrm>
        </p:spPr>
      </p:pic>
      <p:sp>
        <p:nvSpPr>
          <p:cNvPr id="2050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Municípios com PSE implantados. </a:t>
            </a:r>
            <a:b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Paraíba, 2011.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5795963" y="1557338"/>
            <a:ext cx="2663825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Calibri" pitchFamily="34" charset="0"/>
              </a:rPr>
              <a:t>660 PSE implantados em 123 (55,2%) municípios.</a:t>
            </a:r>
          </a:p>
        </p:txBody>
      </p:sp>
      <p:sp>
        <p:nvSpPr>
          <p:cNvPr id="16391" name="CaixaDeTexto 10"/>
          <p:cNvSpPr txBox="1">
            <a:spLocks noChangeArrowheads="1"/>
          </p:cNvSpPr>
          <p:nvPr/>
        </p:nvSpPr>
        <p:spPr bwMode="auto">
          <a:xfrm>
            <a:off x="611188" y="6165850"/>
            <a:ext cx="1223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Fonte:  SES-PB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Municípios com NASF’s implantados. </a:t>
            </a:r>
            <a:b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sz="3200" dirty="0" smtClean="0">
                <a:solidFill>
                  <a:schemeClr val="accent1">
                    <a:satMod val="150000"/>
                  </a:schemeClr>
                </a:solidFill>
              </a:rPr>
              <a:t>Paraíba, 2011.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Espaço Reservado para Conteúdo 3" descr="NASF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00808"/>
            <a:ext cx="9132056" cy="4069755"/>
          </a:xfrm>
        </p:spPr>
      </p:pic>
      <p:sp>
        <p:nvSpPr>
          <p:cNvPr id="15" name="Retângulo 14"/>
          <p:cNvSpPr/>
          <p:nvPr/>
        </p:nvSpPr>
        <p:spPr>
          <a:xfrm>
            <a:off x="5435600" y="5373688"/>
            <a:ext cx="2808288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u="sng" dirty="0">
                <a:solidFill>
                  <a:sysClr val="windowText" lastClr="000000"/>
                </a:solidFill>
                <a:latin typeface="+mn-lt"/>
                <a:cs typeface="+mn-cs"/>
              </a:rPr>
              <a:t>LEGENDA</a:t>
            </a:r>
          </a:p>
          <a:p>
            <a:pPr>
              <a:defRPr/>
            </a:pPr>
            <a:r>
              <a:rPr lang="pt-BR" sz="1400" b="1" dirty="0">
                <a:solidFill>
                  <a:srgbClr val="FFFF00"/>
                </a:solidFill>
                <a:latin typeface="Webdings" pitchFamily="18" charset="2"/>
                <a:cs typeface="+mn-cs"/>
              </a:rPr>
              <a:t>n</a:t>
            </a:r>
            <a:r>
              <a:rPr lang="pt-BR" sz="1400" b="1" dirty="0">
                <a:solidFill>
                  <a:schemeClr val="dk1"/>
                </a:solidFill>
                <a:latin typeface="+mn-lt"/>
                <a:cs typeface="+mn-cs"/>
              </a:rPr>
              <a:t>  </a:t>
            </a:r>
            <a:r>
              <a:rPr lang="pt-BR" sz="1400" dirty="0">
                <a:solidFill>
                  <a:schemeClr val="dk1"/>
                </a:solidFill>
                <a:latin typeface="+mn-lt"/>
                <a:cs typeface="+mn-cs"/>
              </a:rPr>
              <a:t>NASF - Tipo I</a:t>
            </a:r>
          </a:p>
          <a:p>
            <a:pPr>
              <a:defRPr/>
            </a:pPr>
            <a:r>
              <a:rPr lang="pt-BR" b="1" dirty="0">
                <a:solidFill>
                  <a:srgbClr val="00B050"/>
                </a:solidFill>
                <a:latin typeface="Webdings" pitchFamily="18" charset="2"/>
                <a:cs typeface="+mn-cs"/>
              </a:rPr>
              <a:t>n</a:t>
            </a:r>
            <a:r>
              <a:rPr lang="pt-BR" sz="1400" dirty="0">
                <a:solidFill>
                  <a:schemeClr val="dk1"/>
                </a:solidFill>
                <a:latin typeface="+mn-lt"/>
                <a:cs typeface="+mn-cs"/>
              </a:rPr>
              <a:t>  Consórcio- NASF implantados</a:t>
            </a:r>
            <a:r>
              <a:rPr lang="pt-BR" dirty="0"/>
              <a:t> </a:t>
            </a:r>
          </a:p>
        </p:txBody>
      </p:sp>
      <p:sp>
        <p:nvSpPr>
          <p:cNvPr id="17414" name="Retângulo 15"/>
          <p:cNvSpPr>
            <a:spLocks noChangeArrowheads="1"/>
          </p:cNvSpPr>
          <p:nvPr/>
        </p:nvSpPr>
        <p:spPr bwMode="auto">
          <a:xfrm>
            <a:off x="250825" y="6381750"/>
            <a:ext cx="856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Fonte: Ministério da Saúde - Cadastro Nacional dos Estabelecimentos de Saúde do Brasil - CNES</a:t>
            </a:r>
          </a:p>
        </p:txBody>
      </p:sp>
      <p:sp>
        <p:nvSpPr>
          <p:cNvPr id="17" name="CaixaDeTexto 3"/>
          <p:cNvSpPr txBox="1"/>
          <p:nvPr/>
        </p:nvSpPr>
        <p:spPr>
          <a:xfrm>
            <a:off x="4211638" y="2349500"/>
            <a:ext cx="772969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n = 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3425" y="1844675"/>
            <a:ext cx="7677150" cy="4486275"/>
          </a:xfrm>
          <a:noFill/>
        </p:spPr>
      </p:pic>
      <p:sp>
        <p:nvSpPr>
          <p:cNvPr id="3074" name="Título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accent1">
                    <a:satMod val="150000"/>
                  </a:schemeClr>
                </a:solidFill>
              </a:rPr>
              <a:t>NASF Consorciado. </a:t>
            </a:r>
            <a:br>
              <a:rPr lang="pt-BR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sz="4000" dirty="0" smtClean="0">
                <a:solidFill>
                  <a:schemeClr val="accent1">
                    <a:satMod val="150000"/>
                  </a:schemeClr>
                </a:solidFill>
              </a:rPr>
              <a:t>Paraíba, 2011.</a:t>
            </a: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6443663" y="1844675"/>
            <a:ext cx="14636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21 consórcios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riângulo isósceles 6"/>
          <p:cNvSpPr/>
          <p:nvPr/>
        </p:nvSpPr>
        <p:spPr bwMode="auto">
          <a:xfrm>
            <a:off x="5554663" y="5686425"/>
            <a:ext cx="215900" cy="2174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439" name="CaixaDeTexto 7"/>
          <p:cNvSpPr txBox="1">
            <a:spLocks noChangeArrowheads="1"/>
          </p:cNvSpPr>
          <p:nvPr/>
        </p:nvSpPr>
        <p:spPr bwMode="auto">
          <a:xfrm>
            <a:off x="5770563" y="5661025"/>
            <a:ext cx="276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NASF Sede Consorciado</a:t>
            </a:r>
          </a:p>
        </p:txBody>
      </p:sp>
      <p:sp>
        <p:nvSpPr>
          <p:cNvPr id="18440" name="CaixaDeTexto 10"/>
          <p:cNvSpPr txBox="1">
            <a:spLocks noChangeArrowheads="1"/>
          </p:cNvSpPr>
          <p:nvPr/>
        </p:nvSpPr>
        <p:spPr bwMode="auto">
          <a:xfrm>
            <a:off x="611188" y="6165850"/>
            <a:ext cx="1223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Fonte:  SES-PB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491064" cy="1252728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 smtClean="0"/>
              <a:t>Núcleos de Apoio à Saúde da Família - NASF Implantados.</a:t>
            </a:r>
            <a:endParaRPr lang="pt-BR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7"/>
            <a:ext cx="6146852" cy="411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1520" y="638132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Ministério da Saúde - Cadastro Nacional dos Estabelecimentos de Saúde do Brasil - CNES</a:t>
            </a:r>
            <a:endParaRPr lang="pt-BR" sz="1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alcançados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134" r="18132" b="23770"/>
          <a:stretch>
            <a:fillRect/>
          </a:stretch>
        </p:blipFill>
        <p:spPr bwMode="auto">
          <a:xfrm>
            <a:off x="2627784" y="2924944"/>
            <a:ext cx="4175125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Cobertura Populacional  da </a:t>
            </a:r>
            <a:r>
              <a:rPr lang="pt-BR" sz="3600" dirty="0" err="1" smtClean="0"/>
              <a:t>eSF</a:t>
            </a:r>
            <a:r>
              <a:rPr lang="pt-BR" sz="3600" dirty="0" smtClean="0"/>
              <a:t>. </a:t>
            </a:r>
            <a:br>
              <a:rPr lang="pt-BR" sz="3600" dirty="0" smtClean="0"/>
            </a:br>
            <a:r>
              <a:rPr lang="pt-BR" sz="3600" dirty="0" smtClean="0"/>
              <a:t>Paraíba, 1998 – 2010.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Taxa de Mortalidade Infantil. Paraíba, 1997-2010.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72000" y="1844824"/>
            <a:ext cx="40324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Redução de 64% TMI 1997/2010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3813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 Fonte: MS/SVS/DASIS - Sistema de Informações sobre Mortalidade </a:t>
            </a:r>
            <a:r>
              <a:rPr lang="pt-BR" sz="1200" dirty="0" smtClean="0"/>
              <a:t>– SIM e Sistema de Informações sobre Nascidos Vivos - SINASC </a:t>
            </a:r>
            <a:endParaRPr lang="pt-BR" sz="12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275040" cy="1252728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Incidência</a:t>
            </a:r>
            <a:r>
              <a:rPr lang="en-US" sz="3600" dirty="0" smtClean="0"/>
              <a:t> do </a:t>
            </a:r>
            <a:r>
              <a:rPr lang="en-US" sz="3600" dirty="0" err="1" smtClean="0"/>
              <a:t>Sarampo</a:t>
            </a:r>
            <a:r>
              <a:rPr lang="en-US" sz="3600" dirty="0" smtClean="0"/>
              <a:t> e </a:t>
            </a:r>
            <a:r>
              <a:rPr lang="en-US" sz="3600" dirty="0" err="1" smtClean="0"/>
              <a:t>Cobertura</a:t>
            </a:r>
            <a:r>
              <a:rPr lang="en-US" sz="3600" dirty="0" smtClean="0"/>
              <a:t> </a:t>
            </a:r>
            <a:r>
              <a:rPr lang="en-US" sz="3600" dirty="0" err="1" smtClean="0"/>
              <a:t>Vacinal</a:t>
            </a:r>
            <a:r>
              <a:rPr lang="en-US" sz="3600" dirty="0" smtClean="0"/>
              <a:t>. </a:t>
            </a:r>
            <a:r>
              <a:rPr lang="en-US" sz="3600" dirty="0" err="1" smtClean="0"/>
              <a:t>Paraíba</a:t>
            </a:r>
            <a:r>
              <a:rPr lang="en-US" sz="3600" dirty="0" smtClean="0"/>
              <a:t>, 1980 a 2010.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923112" cy="125272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Proporção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Óbitos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Causas</a:t>
            </a:r>
            <a:r>
              <a:rPr lang="en-US" sz="3200" dirty="0" smtClean="0"/>
              <a:t> Mal </a:t>
            </a:r>
            <a:r>
              <a:rPr lang="en-US" sz="3200" dirty="0" err="1" smtClean="0"/>
              <a:t>Definidas</a:t>
            </a:r>
            <a:r>
              <a:rPr lang="en-US" sz="3200" dirty="0" smtClean="0"/>
              <a:t>. </a:t>
            </a:r>
            <a:r>
              <a:rPr lang="en-US" sz="3200" dirty="0" err="1" smtClean="0"/>
              <a:t>Paraíba</a:t>
            </a:r>
            <a:r>
              <a:rPr lang="en-US" sz="3200" dirty="0" smtClean="0"/>
              <a:t>, 1999 a 2010.</a:t>
            </a:r>
            <a:endParaRPr lang="pt-BR" sz="32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467544" y="630932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1200" dirty="0"/>
              <a:t>Fonte: MS/SVS/DASIS - Sistema de Informações sobre Mortalidade - SIM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635080" cy="1252728"/>
          </a:xfrm>
        </p:spPr>
        <p:txBody>
          <a:bodyPr>
            <a:noAutofit/>
          </a:bodyPr>
          <a:lstStyle/>
          <a:p>
            <a:r>
              <a:rPr lang="pt-BR" sz="3600" dirty="0" smtClean="0"/>
              <a:t>Pacto pela Saúde – Indicadores da ABS. Paraíba, 2010</a:t>
            </a:r>
            <a:endParaRPr lang="pt-BR" sz="36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373" y="1556792"/>
            <a:ext cx="7623059" cy="453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899592" y="63093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latin typeface="Webdings" pitchFamily="18" charset="2"/>
              </a:rPr>
              <a:t> n </a:t>
            </a:r>
            <a:r>
              <a:rPr lang="pt-BR" dirty="0" smtClean="0"/>
              <a:t>Meta alcançada		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latin typeface="Webdings" pitchFamily="18" charset="2"/>
              </a:rPr>
              <a:t>n </a:t>
            </a:r>
            <a:r>
              <a:rPr lang="pt-BR" dirty="0" smtClean="0"/>
              <a:t>Meta não alcançada</a:t>
            </a:r>
            <a:endParaRPr lang="pt-BR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>Política Nacional de</a:t>
            </a:r>
            <a:br>
              <a:rPr lang="pt-BR" sz="4800" dirty="0" smtClean="0"/>
            </a:br>
            <a:r>
              <a:rPr lang="pt-BR" sz="4800" dirty="0" smtClean="0"/>
              <a:t> Atenção Básica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Está fundamentada nos eixos transversais da universalidade, integralidade e eqüidade, em um contexto de descentralização e controle social da gestão, princípios assistenciais e organizativos do SUS, consignados na legislação.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 smtClean="0"/>
              <a:t>Diretrizes da PNAB – Responsabilidades das Secretarias de Estado da Saúde  </a:t>
            </a:r>
            <a:r>
              <a:rPr lang="pt-BR" sz="2000" dirty="0" smtClean="0"/>
              <a:t>(1.3)</a:t>
            </a:r>
            <a:endParaRPr lang="pt-BR" sz="2000" dirty="0"/>
          </a:p>
        </p:txBody>
      </p:sp>
      <p:sp>
        <p:nvSpPr>
          <p:cNvPr id="19459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757737"/>
          </a:xfrm>
        </p:spPr>
        <p:txBody>
          <a:bodyPr/>
          <a:lstStyle/>
          <a:p>
            <a:r>
              <a:rPr lang="pt-BR" sz="2800" dirty="0" smtClean="0"/>
              <a:t>Colaborar com as Secretarias Municipais de Saúde:</a:t>
            </a:r>
          </a:p>
          <a:p>
            <a:pPr>
              <a:buFont typeface="Wingdings" pitchFamily="2" charset="2"/>
              <a:buChar char="q"/>
            </a:pPr>
            <a:r>
              <a:rPr lang="pt-BR" sz="2800" dirty="0" smtClean="0"/>
              <a:t>Possibilitar o acesso universal e contínuo a serviços de saúde de qualidade e resolutivos, caracterizados como a porta de entrada preferencial do sistema de saúde;</a:t>
            </a:r>
          </a:p>
          <a:p>
            <a:pPr>
              <a:buFont typeface="Wingdings" pitchFamily="2" charset="2"/>
              <a:buChar char="q"/>
            </a:pPr>
            <a:r>
              <a:rPr lang="pt-BR" sz="2800" dirty="0" smtClean="0"/>
              <a:t>Efetivar a integralidade em seus vários aspectos;</a:t>
            </a:r>
          </a:p>
          <a:p>
            <a:pPr>
              <a:buFont typeface="Wingdings" pitchFamily="2" charset="2"/>
              <a:buChar char="q"/>
            </a:pPr>
            <a:r>
              <a:rPr lang="pt-BR" sz="2800" dirty="0" smtClean="0"/>
              <a:t>Desenvolver relações de vínculo e responsabilização entre as equipes e a população </a:t>
            </a:r>
            <a:r>
              <a:rPr lang="pt-BR" sz="2800" dirty="0" err="1" smtClean="0"/>
              <a:t>adscrita</a:t>
            </a:r>
            <a:r>
              <a:rPr lang="pt-BR" sz="2800" dirty="0" smtClean="0"/>
              <a:t>, garantindo a continuidade das ações de saúde e a </a:t>
            </a:r>
            <a:r>
              <a:rPr lang="pt-BR" sz="2800" dirty="0" err="1" smtClean="0"/>
              <a:t>longitudinalidade</a:t>
            </a:r>
            <a:r>
              <a:rPr lang="pt-BR" sz="2800" dirty="0" smtClean="0"/>
              <a:t> do cuidado;</a:t>
            </a:r>
          </a:p>
          <a:p>
            <a:pPr>
              <a:buFont typeface="Wingdings 2" pitchFamily="18" charset="2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 smtClean="0"/>
              <a:t>Diretrizes da PNAB – Responsabilidades das Secretarias de Estado da Saúde </a:t>
            </a:r>
            <a:r>
              <a:rPr lang="pt-BR" sz="2000" dirty="0" smtClean="0"/>
              <a:t>(2.3)</a:t>
            </a:r>
            <a:endParaRPr lang="pt-BR" sz="2000" dirty="0"/>
          </a:p>
        </p:txBody>
      </p:sp>
      <p:sp>
        <p:nvSpPr>
          <p:cNvPr id="20483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757737"/>
          </a:xfrm>
        </p:spPr>
        <p:txBody>
          <a:bodyPr/>
          <a:lstStyle/>
          <a:p>
            <a:r>
              <a:rPr lang="pt-BR" sz="2800" smtClean="0"/>
              <a:t>Pactuar com a CIB as diretrizes e normas  de implementação e gestão da ESF no Estado;</a:t>
            </a:r>
          </a:p>
          <a:p>
            <a:r>
              <a:rPr lang="pt-BR" sz="2800" smtClean="0"/>
              <a:t>Estabelecer no Plano Estadual as metas e prioridades para a ESF;</a:t>
            </a:r>
          </a:p>
          <a:p>
            <a:r>
              <a:rPr lang="pt-BR" sz="2800" smtClean="0"/>
              <a:t>Gestão dos fluxos dos processos de ampliação das ESF, ESB e ACS,  acompanhamento do cadastro de profissionais, do descredenciamento ou bloqueio de recursos, etc.;</a:t>
            </a:r>
          </a:p>
          <a:p>
            <a:r>
              <a:rPr lang="pt-BR" sz="2800" smtClean="0"/>
              <a:t>Monitoramento e  avaliação dos indicadores e da utilização dos recursos financeiros  transferidos aos municípios;    </a:t>
            </a:r>
          </a:p>
          <a:p>
            <a:pPr>
              <a:buFont typeface="Wingdings 2" pitchFamily="18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 smtClean="0"/>
              <a:t>Diretrizes da PNAB – Responsabilidades das Secretarias de Estado da Saúde </a:t>
            </a:r>
            <a:r>
              <a:rPr lang="pt-BR" sz="2000" dirty="0" smtClean="0"/>
              <a:t>(3.3) </a:t>
            </a:r>
            <a:endParaRPr lang="pt-BR" sz="2000" dirty="0"/>
          </a:p>
        </p:txBody>
      </p:sp>
      <p:sp>
        <p:nvSpPr>
          <p:cNvPr id="21507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757737"/>
          </a:xfrm>
        </p:spPr>
        <p:txBody>
          <a:bodyPr/>
          <a:lstStyle/>
          <a:p>
            <a:r>
              <a:rPr lang="pt-BR" sz="2800" smtClean="0"/>
              <a:t>Assessoria técnica aos municípios;</a:t>
            </a:r>
          </a:p>
          <a:p>
            <a:r>
              <a:rPr lang="pt-BR" sz="2800" smtClean="0"/>
              <a:t>Articulação com as instituições formadoras para propor estratégias de formação e qualificação de pessoal;</a:t>
            </a:r>
          </a:p>
          <a:p>
            <a:pPr>
              <a:buFont typeface="Wingdings 2" pitchFamily="18" charset="2"/>
              <a:buNone/>
            </a:pPr>
            <a:r>
              <a:rPr lang="pt-BR" sz="2800" smtClean="0"/>
              <a:t>     </a:t>
            </a:r>
          </a:p>
          <a:p>
            <a:pPr>
              <a:buFont typeface="Wingdings 2" pitchFamily="18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304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dirty="0" smtClean="0"/>
              <a:t>O que já foi alcançado...   </a:t>
            </a:r>
            <a:endParaRPr lang="pt-BR" sz="3600" dirty="0"/>
          </a:p>
        </p:txBody>
      </p:sp>
      <p:sp>
        <p:nvSpPr>
          <p:cNvPr id="22531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Ampliação do acesso às ações e serviços de saúde;</a:t>
            </a:r>
          </a:p>
          <a:p>
            <a:r>
              <a:rPr lang="pt-BR" sz="2800" smtClean="0"/>
              <a:t>Desenvolvimento de relações de vínculo e responsabilidade entre as equipes e a população adscrita;</a:t>
            </a:r>
          </a:p>
          <a:p>
            <a:r>
              <a:rPr lang="pt-BR" sz="2800" smtClean="0"/>
              <a:t>Identificação das necessidades de ampliação da equipe e de inovações na organização do processo de trabalho e da estrutura dos serviços de saúde; </a:t>
            </a:r>
          </a:p>
          <a:p>
            <a:r>
              <a:rPr lang="pt-BR" sz="2800" smtClean="0"/>
              <a:t> Melhoria nos indicadores de saúde.</a:t>
            </a:r>
          </a:p>
          <a:p>
            <a:endParaRPr lang="pt-BR" smtClean="0"/>
          </a:p>
          <a:p>
            <a:endParaRPr lang="pt-BR" smtClean="0"/>
          </a:p>
          <a:p>
            <a:pPr>
              <a:buFont typeface="Wingdings 2" pitchFamily="18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dirty="0" smtClean="0"/>
              <a:t>Desafios  </a:t>
            </a:r>
            <a:r>
              <a:rPr lang="pt-BR" sz="2000" dirty="0" smtClean="0"/>
              <a:t>(1.2)</a:t>
            </a:r>
            <a:endParaRPr lang="pt-BR" sz="2000" dirty="0"/>
          </a:p>
        </p:txBody>
      </p:sp>
      <p:sp>
        <p:nvSpPr>
          <p:cNvPr id="23555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1º contato (porta de entrada) –valorização da AB na rede de serviços, aumento da resolutividade e enfoque nas necessidades de saúde;</a:t>
            </a:r>
          </a:p>
          <a:p>
            <a:r>
              <a:rPr lang="pt-BR" sz="2800" smtClean="0"/>
              <a:t>Longitudinalidade – rotatividade dos profissionais de saúde e qualidade do registro das informações em prontuários;</a:t>
            </a:r>
          </a:p>
          <a:p>
            <a:r>
              <a:rPr lang="pt-BR" sz="2800" smtClean="0"/>
              <a:t>Integralidade – problemas estruturais e de organização dos serviços;</a:t>
            </a:r>
          </a:p>
          <a:p>
            <a:endParaRPr lang="pt-BR" sz="2800" smtClean="0"/>
          </a:p>
          <a:p>
            <a:endParaRPr lang="pt-BR" sz="2800" smtClean="0"/>
          </a:p>
          <a:p>
            <a:pPr>
              <a:buFont typeface="Wingdings 2" pitchFamily="18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dirty="0" smtClean="0"/>
              <a:t>Desafios </a:t>
            </a:r>
            <a:r>
              <a:rPr lang="pt-BR" sz="2000" dirty="0" smtClean="0"/>
              <a:t>(2.2) </a:t>
            </a:r>
            <a:endParaRPr lang="pt-BR" sz="2000" dirty="0"/>
          </a:p>
        </p:txBody>
      </p:sp>
      <p:sp>
        <p:nvSpPr>
          <p:cNvPr id="24579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Coordenação do cuidado (ou organização das  resposta ao conjunto de necessidades) -   qualidade das informações dos prontuários, constituição das redes de atenção à saúde (RAS),  utilização das informações em saúde. </a:t>
            </a:r>
          </a:p>
          <a:p>
            <a:endParaRPr lang="pt-BR" sz="2800" smtClean="0"/>
          </a:p>
          <a:p>
            <a:endParaRPr lang="pt-BR" sz="2800" smtClean="0"/>
          </a:p>
          <a:p>
            <a:pPr>
              <a:buFont typeface="Wingdings 2" pitchFamily="18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 smtClean="0"/>
              <a:t>O que está na pauta de prioridades na Saúde  (SES – PB) </a:t>
            </a:r>
            <a:endParaRPr lang="pt-BR" sz="3200" dirty="0"/>
          </a:p>
        </p:txBody>
      </p:sp>
      <p:sp>
        <p:nvSpPr>
          <p:cNvPr id="25603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smtClean="0"/>
              <a:t>Princípio:  Saúde como direito e responsabilidade  interfederativa.</a:t>
            </a:r>
          </a:p>
          <a:p>
            <a:r>
              <a:rPr lang="pt-BR" sz="2800" smtClean="0"/>
              <a:t>Reformulação do SUS na Paraíba – acolhimento, vínculo e responsabilização; </a:t>
            </a:r>
          </a:p>
          <a:p>
            <a:r>
              <a:rPr lang="pt-BR" sz="2800" smtClean="0"/>
              <a:t>Organização das RAS,  com enfoque no cuidado integral e regionalização ;</a:t>
            </a:r>
          </a:p>
          <a:p>
            <a:r>
              <a:rPr lang="pt-BR" sz="2800" smtClean="0"/>
              <a:t>Definição das ações de saúde a partir das necessidades da população;</a:t>
            </a:r>
          </a:p>
          <a:p>
            <a:r>
              <a:rPr lang="pt-BR" sz="2800" smtClean="0"/>
              <a:t>Desenvolvimento social da Paraíba (Pacto Social – Contrapartida Solidária). </a:t>
            </a:r>
          </a:p>
          <a:p>
            <a:endParaRPr lang="pt-BR" sz="2800" smtClean="0"/>
          </a:p>
          <a:p>
            <a:endParaRPr lang="pt-BR" sz="2800" smtClean="0"/>
          </a:p>
          <a:p>
            <a:pPr>
              <a:buFont typeface="Wingdings 2" pitchFamily="18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dirty="0" smtClean="0"/>
              <a:t>Referências bibliográficas </a:t>
            </a:r>
            <a:endParaRPr lang="pt-BR" sz="3600" dirty="0"/>
          </a:p>
        </p:txBody>
      </p:sp>
      <p:sp>
        <p:nvSpPr>
          <p:cNvPr id="26627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Mendes, EV. </a:t>
            </a:r>
            <a:r>
              <a:rPr lang="pt-BR" sz="2800" b="1" smtClean="0"/>
              <a:t>As Redes de Atenção à Saúde </a:t>
            </a:r>
            <a:r>
              <a:rPr lang="pt-BR" sz="2800" smtClean="0"/>
              <a:t>– Belo Horizonte: ESP-MG, 2009.</a:t>
            </a:r>
          </a:p>
          <a:p>
            <a:r>
              <a:rPr lang="pt-BR" sz="2800" smtClean="0"/>
              <a:t>Starfield B. </a:t>
            </a:r>
            <a:r>
              <a:rPr lang="pt-BR" sz="2800" b="1" smtClean="0"/>
              <a:t>Atenção primária: equilíbrio entre necessidades de saúde, serviços e tecnologia.</a:t>
            </a:r>
            <a:r>
              <a:rPr lang="pt-BR" sz="2800" smtClean="0"/>
              <a:t> Brasília: UNESCO/Ministério da Saúde; 2002;</a:t>
            </a:r>
          </a:p>
          <a:p>
            <a:r>
              <a:rPr lang="pt-BR" sz="2800" smtClean="0"/>
              <a:t>Brasil. Ministério da Saúde. Secretaria de Atenção à Saúde. </a:t>
            </a:r>
            <a:r>
              <a:rPr lang="pt-BR" sz="2800" b="1" smtClean="0"/>
              <a:t>A Política Nacional de Atenção.</a:t>
            </a:r>
            <a:r>
              <a:rPr lang="pt-BR" sz="2800" smtClean="0"/>
              <a:t> Básica/Ministério da Saúde, Secretaria de Atenção à Saúde, Departamento de Atenção Básica. -4.ed. – Brasília: Ministério de Saúde, 2007.</a:t>
            </a:r>
          </a:p>
          <a:p>
            <a:endParaRPr lang="pt-BR" sz="2800" smtClean="0"/>
          </a:p>
          <a:p>
            <a:pPr>
              <a:buFont typeface="Wingdings 2" pitchFamily="18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dirty="0" smtClean="0"/>
              <a:t>Secretaria de Estado da Saúde</a:t>
            </a:r>
            <a:endParaRPr lang="pt-BR" sz="3600" dirty="0"/>
          </a:p>
        </p:txBody>
      </p:sp>
      <p:sp>
        <p:nvSpPr>
          <p:cNvPr id="27651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pt-BR" sz="2800" dirty="0" smtClean="0"/>
          </a:p>
          <a:p>
            <a:pPr algn="ctr">
              <a:buFont typeface="Wingdings 2" pitchFamily="18" charset="2"/>
              <a:buNone/>
            </a:pPr>
            <a:endParaRPr lang="pt-BR" dirty="0" smtClean="0"/>
          </a:p>
          <a:p>
            <a:pPr algn="ctr">
              <a:buFont typeface="Wingdings 2" pitchFamily="18" charset="2"/>
              <a:buNone/>
            </a:pPr>
            <a:r>
              <a:rPr lang="pt-BR" dirty="0" smtClean="0"/>
              <a:t>Claudia Luciana de Sousa </a:t>
            </a:r>
            <a:r>
              <a:rPr lang="pt-BR" dirty="0" err="1" smtClean="0"/>
              <a:t>Mascena</a:t>
            </a:r>
            <a:r>
              <a:rPr lang="pt-BR" dirty="0" smtClean="0"/>
              <a:t> Veras</a:t>
            </a:r>
          </a:p>
          <a:p>
            <a:pPr>
              <a:buFont typeface="Wingdings 2" pitchFamily="18" charset="2"/>
              <a:buNone/>
            </a:pPr>
            <a:endParaRPr lang="pt-BR" sz="2800" dirty="0" smtClean="0"/>
          </a:p>
          <a:p>
            <a:pPr algn="ctr">
              <a:buFont typeface="Wingdings 2" pitchFamily="18" charset="2"/>
              <a:buNone/>
            </a:pPr>
            <a:endParaRPr lang="pt-BR" sz="2800" smtClean="0"/>
          </a:p>
          <a:p>
            <a:pPr algn="ctr">
              <a:buFont typeface="Wingdings 2" pitchFamily="18" charset="2"/>
              <a:buNone/>
            </a:pPr>
            <a:r>
              <a:rPr lang="pt-BR" sz="2800" smtClean="0"/>
              <a:t>Contatos</a:t>
            </a:r>
            <a:r>
              <a:rPr lang="pt-BR" sz="2800" dirty="0" smtClean="0"/>
              <a:t>: (83) 3218-7770</a:t>
            </a:r>
          </a:p>
          <a:p>
            <a:pPr algn="ctr">
              <a:buFont typeface="Wingdings 2" pitchFamily="18" charset="2"/>
              <a:buNone/>
            </a:pPr>
            <a:r>
              <a:rPr lang="pt-BR" sz="2800" dirty="0" err="1" smtClean="0"/>
              <a:t>E-mail</a:t>
            </a:r>
            <a:r>
              <a:rPr lang="pt-BR" sz="2800" dirty="0" smtClean="0"/>
              <a:t>: claudia.veras@gmail.com</a:t>
            </a:r>
          </a:p>
          <a:p>
            <a:endParaRPr lang="pt-BR" sz="2800" dirty="0" smtClean="0"/>
          </a:p>
          <a:p>
            <a:pPr>
              <a:buFont typeface="Wingdings 2" pitchFamily="18" charset="2"/>
              <a:buNone/>
            </a:pPr>
            <a:endParaRPr lang="pt-BR" dirty="0" smtClean="0"/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5072063"/>
            <a:ext cx="17065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Fortalecimento da ABS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Atenção Básica deve se constituir como porta de entrada preferencial do Sistema Único de Saúde (SUS), sendo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 ponto de partida para a estruturação dos sistemas locais de saúde.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Pacto pela Vida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Define como prioridade: “consolidar e qualificar a estratégia Saúde da Família como modelo de Atenção Básica e centro ordenador das redes de atenção à saúde no Sistema Único de Saúde (SUS).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dirty="0" smtClean="0"/>
              <a:t>Principais características </a:t>
            </a:r>
            <a:br>
              <a:rPr lang="pt-BR" sz="4400" dirty="0" smtClean="0"/>
            </a:br>
            <a:r>
              <a:rPr lang="pt-BR" sz="4400" dirty="0" smtClean="0"/>
              <a:t>da ABS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Constituir a </a:t>
            </a:r>
            <a:r>
              <a:rPr lang="pt-BR" b="1" dirty="0" smtClean="0"/>
              <a:t>porta de entrada</a:t>
            </a:r>
            <a:r>
              <a:rPr lang="pt-BR" dirty="0" smtClean="0"/>
              <a:t> do serviço: é o Primeiro Contato do usuário com o Sistema de Saúde.</a:t>
            </a:r>
          </a:p>
          <a:p>
            <a:r>
              <a:rPr lang="pt-BR" b="1" dirty="0" smtClean="0"/>
              <a:t>Continuidade</a:t>
            </a:r>
            <a:r>
              <a:rPr lang="pt-BR" dirty="0" smtClean="0"/>
              <a:t> do cuidado: a pessoa atendida mantém seu vínculo com o serviço ao longo do tempo, de forma que quando uma nova demanda surge esta seja atendida de forma mais eficiente; essa característica também é chamada de </a:t>
            </a:r>
            <a:r>
              <a:rPr lang="pt-BR" i="1" dirty="0" err="1" smtClean="0"/>
              <a:t>longitudinalidade</a:t>
            </a:r>
            <a:r>
              <a:rPr lang="pt-BR" dirty="0" smtClean="0"/>
              <a:t>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-27384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Integralidade: </a:t>
            </a:r>
            <a:r>
              <a:rPr lang="pt-BR" dirty="0" smtClean="0"/>
              <a:t>o nível primário é responsável por todos os problemas de saúde; ainda que parte deles seja encaminhado a equipes de nível secundário ou terciário, o serviço de Atenção Primária continua co-responsável. </a:t>
            </a:r>
          </a:p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r>
              <a:rPr lang="pt-BR" sz="4400" dirty="0" smtClean="0"/>
              <a:t>Principais características </a:t>
            </a:r>
            <a:br>
              <a:rPr lang="pt-BR" sz="4400" dirty="0" smtClean="0"/>
            </a:br>
            <a:r>
              <a:rPr lang="pt-BR" sz="4400" dirty="0" smtClean="0"/>
              <a:t>da ABS</a:t>
            </a:r>
            <a:endParaRPr lang="pt-BR" sz="4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-27384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Coordenação</a:t>
            </a:r>
            <a:r>
              <a:rPr lang="pt-BR" dirty="0" smtClean="0"/>
              <a:t> do cuidado — mesmo quando parte substancial do cuidado à saúde de uma pessoa for realizado em outros níveis de atendimento, o nível primário tem a incumbência de organizar, coordenar e/ou integrar esses cuidados, já que freqüentemente são realizados por profissionais de áreas diferentes ou terceiros, e que portanto têm pouco diálogo entre si.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r>
              <a:rPr lang="pt-BR" sz="4400" dirty="0" smtClean="0"/>
              <a:t>Principais características </a:t>
            </a:r>
            <a:br>
              <a:rPr lang="pt-BR" sz="4400" dirty="0" smtClean="0"/>
            </a:br>
            <a:r>
              <a:rPr lang="pt-BR" sz="4400" dirty="0" smtClean="0"/>
              <a:t>da ABS</a:t>
            </a:r>
            <a:endParaRPr lang="pt-BR" sz="44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-27384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Números  da Saúde da Família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134" r="18132" b="23770"/>
          <a:stretch>
            <a:fillRect/>
          </a:stretch>
        </p:blipFill>
        <p:spPr bwMode="auto">
          <a:xfrm>
            <a:off x="2627784" y="2924944"/>
            <a:ext cx="4175125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ódulo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ódul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ódulo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ódul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1667</TotalTime>
  <Words>1448</Words>
  <Application>Microsoft Office PowerPoint</Application>
  <PresentationFormat>Apresentação na tela (4:3)</PresentationFormat>
  <Paragraphs>144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Módulo</vt:lpstr>
      <vt:lpstr>Atenção Básica(AB) e a estratégia  Saúde da Família(eSF) </vt:lpstr>
      <vt:lpstr>Definição ABS</vt:lpstr>
      <vt:lpstr>Política Nacional de  Atenção Básica</vt:lpstr>
      <vt:lpstr>Fortalecimento da ABS</vt:lpstr>
      <vt:lpstr>Pacto pela Vida</vt:lpstr>
      <vt:lpstr>Principais características  da ABS</vt:lpstr>
      <vt:lpstr>Principais características  da ABS</vt:lpstr>
      <vt:lpstr>Principais características  da ABS</vt:lpstr>
      <vt:lpstr>Números  da Saúde da Família</vt:lpstr>
      <vt:lpstr>Teto e implantação das estratégias de ACS e Saúde da Família. Paraíba, 2011.</vt:lpstr>
      <vt:lpstr>Implantação das estratégias de Saúde Bucal, Centro de Especialidades Odontológicas/CEO, Laboratório de Prótese Dentária, Programa Saúde na Escola/PSE e Núcleo de Apoio à Saúde/NASF. Paraíba, 2011.</vt:lpstr>
      <vt:lpstr>Cobertura populacional da estratégia Saúde da Família - ESF.   Paraíba, 2010.</vt:lpstr>
      <vt:lpstr>Municípios com teto para ampliação de ACS.  Paraíba, 2011.</vt:lpstr>
      <vt:lpstr>Municípios com teto para ampliação  de ESF. Paraíba, 2010.</vt:lpstr>
      <vt:lpstr>Tipos de Equipes da eSF Implantadas.</vt:lpstr>
      <vt:lpstr>Tipos de Equipes  da eSF.  Paraíba, 2011.</vt:lpstr>
      <vt:lpstr>Centros de Especialidades  Odontológicas – CEO Implantados.</vt:lpstr>
      <vt:lpstr>Centros de Especialidades  Odontológicas – CEO Implantados.</vt:lpstr>
      <vt:lpstr>Municípios com Laboratórios de Prótese implantados. Paraíba, 2011.</vt:lpstr>
      <vt:lpstr>Municípios com PSE implantados.  Paraíba, 2011.</vt:lpstr>
      <vt:lpstr>Municípios com NASF’s implantados.  Paraíba, 2011.</vt:lpstr>
      <vt:lpstr>NASF Consorciado.  Paraíba, 2011.</vt:lpstr>
      <vt:lpstr>Núcleos de Apoio à Saúde da Família - NASF Implantados.</vt:lpstr>
      <vt:lpstr>Resultados alcançados</vt:lpstr>
      <vt:lpstr>Cobertura Populacional  da eSF.  Paraíba, 1998 – 2010.</vt:lpstr>
      <vt:lpstr>Taxa de Mortalidade Infantil. Paraíba, 1997-2010.</vt:lpstr>
      <vt:lpstr>Incidência do Sarampo e Cobertura Vacinal. Paraíba, 1980 a 2010.</vt:lpstr>
      <vt:lpstr>Proporção de Óbitos por Causas Mal Definidas. Paraíba, 1999 a 2010.</vt:lpstr>
      <vt:lpstr>Pacto pela Saúde – Indicadores da ABS. Paraíba, 2010</vt:lpstr>
      <vt:lpstr>Diretrizes da PNAB – Responsabilidades das Secretarias de Estado da Saúde  (1.3)</vt:lpstr>
      <vt:lpstr>Diretrizes da PNAB – Responsabilidades das Secretarias de Estado da Saúde (2.3)</vt:lpstr>
      <vt:lpstr>Diretrizes da PNAB – Responsabilidades das Secretarias de Estado da Saúde (3.3) </vt:lpstr>
      <vt:lpstr>O que já foi alcançado...   </vt:lpstr>
      <vt:lpstr>Desafios  (1.2)</vt:lpstr>
      <vt:lpstr>Desafios (2.2) </vt:lpstr>
      <vt:lpstr>O que está na pauta de prioridades na Saúde  (SES – PB) </vt:lpstr>
      <vt:lpstr>Referências bibliográficas </vt:lpstr>
      <vt:lpstr>Secretaria de Estado da Saúde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Pinto</dc:creator>
  <cp:lastModifiedBy>MINISTÉRIO PÚBLICO</cp:lastModifiedBy>
  <cp:revision>87</cp:revision>
  <dcterms:created xsi:type="dcterms:W3CDTF">2011-03-22T12:58:39Z</dcterms:created>
  <dcterms:modified xsi:type="dcterms:W3CDTF">2011-09-22T18:48:20Z</dcterms:modified>
</cp:coreProperties>
</file>